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673" r:id="rId2"/>
  </p:sldMasterIdLst>
  <p:notesMasterIdLst>
    <p:notesMasterId r:id="rId38"/>
  </p:notesMasterIdLst>
  <p:handoutMasterIdLst>
    <p:handoutMasterId r:id="rId39"/>
  </p:handoutMasterIdLst>
  <p:sldIdLst>
    <p:sldId id="401" r:id="rId3"/>
    <p:sldId id="402" r:id="rId4"/>
    <p:sldId id="417" r:id="rId5"/>
    <p:sldId id="382" r:id="rId6"/>
    <p:sldId id="387" r:id="rId7"/>
    <p:sldId id="383" r:id="rId8"/>
    <p:sldId id="388" r:id="rId9"/>
    <p:sldId id="394" r:id="rId10"/>
    <p:sldId id="390" r:id="rId11"/>
    <p:sldId id="392" r:id="rId12"/>
    <p:sldId id="393" r:id="rId13"/>
    <p:sldId id="391" r:id="rId14"/>
    <p:sldId id="395" r:id="rId15"/>
    <p:sldId id="396" r:id="rId16"/>
    <p:sldId id="397" r:id="rId17"/>
    <p:sldId id="399" r:id="rId18"/>
    <p:sldId id="400" r:id="rId19"/>
    <p:sldId id="398" r:id="rId20"/>
    <p:sldId id="403" r:id="rId21"/>
    <p:sldId id="405" r:id="rId22"/>
    <p:sldId id="406" r:id="rId23"/>
    <p:sldId id="407" r:id="rId24"/>
    <p:sldId id="408" r:id="rId25"/>
    <p:sldId id="423" r:id="rId26"/>
    <p:sldId id="410" r:id="rId27"/>
    <p:sldId id="411" r:id="rId28"/>
    <p:sldId id="412" r:id="rId29"/>
    <p:sldId id="415" r:id="rId30"/>
    <p:sldId id="413" r:id="rId31"/>
    <p:sldId id="414" r:id="rId32"/>
    <p:sldId id="424" r:id="rId33"/>
    <p:sldId id="422" r:id="rId34"/>
    <p:sldId id="419" r:id="rId35"/>
    <p:sldId id="420" r:id="rId36"/>
    <p:sldId id="42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and Gallou" initials="JG" lastIdx="3" clrIdx="0">
    <p:extLst>
      <p:ext uri="{19B8F6BF-5375-455C-9EA6-DF929625EA0E}">
        <p15:presenceInfo xmlns:p15="http://schemas.microsoft.com/office/powerpoint/2012/main" userId="S::jorand.gallou@insa-cvl.fr::c2b1b667-80aa-48b6-b643-f754fdd841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710" autoAdjust="0"/>
    <p:restoredTop sz="94660"/>
  </p:normalViewPr>
  <p:slideViewPr>
    <p:cSldViewPr snapToGrid="0" showGuides="1">
      <p:cViewPr varScale="1">
        <p:scale>
          <a:sx n="57" d="100"/>
          <a:sy n="57" d="100"/>
        </p:scale>
        <p:origin x="192" y="1024"/>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9T12:34:26.293" idx="2">
    <p:pos x="1971" y="2572"/>
    <p:text>• An overfitted model is a statistical model that contains more parameters than can be justified by the data.
</p:text>
    <p:extLst>
      <p:ext uri="{C676402C-5697-4E1C-873F-D02D1690AC5C}">
        <p15:threadingInfo xmlns:p15="http://schemas.microsoft.com/office/powerpoint/2012/main" timeZoneBias="-120"/>
      </p:ext>
    </p:extLst>
  </p:cm>
  <p:cm authorId="1" dt="2021-06-09T12:35:25.846" idx="3">
    <p:pos x="7585" y="1649"/>
    <p:text>• This target network has the same architecture as the function approximator but with frozen parameters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9217D03-22DB-1941-8376-3D240281ED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7760C477-294C-9949-961F-1D76CA254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CAC95E-2555-324C-A3D9-51982A4A205B}" type="datetimeFigureOut">
              <a:rPr lang="fr-FR" smtClean="0"/>
              <a:t>11/06/2021</a:t>
            </a:fld>
            <a:endParaRPr lang="fr-FR"/>
          </a:p>
        </p:txBody>
      </p:sp>
      <p:sp>
        <p:nvSpPr>
          <p:cNvPr id="4" name="Espace réservé du pied de page 3">
            <a:extLst>
              <a:ext uri="{FF2B5EF4-FFF2-40B4-BE49-F238E27FC236}">
                <a16:creationId xmlns:a16="http://schemas.microsoft.com/office/drawing/2014/main" id="{299988A9-5DA3-1D41-A82A-2ACE53A92B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73D2F70-80D0-1C4B-8A1A-64B7ED5152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FC3DD6-4C8C-F44C-947E-8D7E01DCD089}" type="slidenum">
              <a:rPr lang="fr-FR" smtClean="0"/>
              <a:t>‹N°›</a:t>
            </a:fld>
            <a:endParaRPr lang="fr-FR"/>
          </a:p>
        </p:txBody>
      </p:sp>
    </p:spTree>
    <p:extLst>
      <p:ext uri="{BB962C8B-B14F-4D97-AF65-F5344CB8AC3E}">
        <p14:creationId xmlns:p14="http://schemas.microsoft.com/office/powerpoint/2010/main" val="159160330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11:33:13.084"/>
    </inkml:context>
    <inkml:brush xml:id="br0">
      <inkml:brushProperty name="width" value="0.35" units="cm"/>
      <inkml:brushProperty name="height" value="0.35" units="cm"/>
      <inkml:brushProperty name="color" value="#FFFFFF"/>
    </inkml:brush>
  </inkml:definitions>
  <inkml:trace contextRef="#ctx0" brushRef="#br0">1 24 24575,'0'0'0</inkml:trace>
  <inkml:trace contextRef="#ctx0" brushRef="#br0" timeOffset="1276">89 4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11:33:19.224"/>
    </inkml:context>
    <inkml:brush xml:id="br0">
      <inkml:brushProperty name="width" value="0.35" units="cm"/>
      <inkml:brushProperty name="height" value="0.35" units="cm"/>
      <inkml:brushProperty name="color" value="#FFFFFF"/>
    </inkml:brush>
  </inkml:definitions>
  <inkml:trace contextRef="#ctx0" brushRef="#br0">125 39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11:33:31.623"/>
    </inkml:context>
    <inkml:brush xml:id="br0">
      <inkml:brushProperty name="width" value="0.35" units="cm"/>
      <inkml:brushProperty name="height" value="0.35" units="cm"/>
      <inkml:brushProperty name="color" value="#FFFFFF"/>
    </inkml:brush>
  </inkml:definitions>
  <inkml:trace contextRef="#ctx0" brushRef="#br0">74 41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11:33:22.643"/>
    </inkml:context>
    <inkml:brush xml:id="br0">
      <inkml:brushProperty name="width" value="0.35" units="cm"/>
      <inkml:brushProperty name="height" value="0.35" units="cm"/>
      <inkml:brushProperty name="color" value="#FFFFFF"/>
    </inkml:brush>
    <inkml:brush xml:id="br1">
      <inkml:brushProperty name="width" value="0.1" units="cm"/>
      <inkml:brushProperty name="height" value="0.1" units="cm"/>
      <inkml:brushProperty name="color" value="#FFFFFF"/>
    </inkml:brush>
  </inkml:definitions>
  <inkml:trace contextRef="#ctx0" brushRef="#br0">262 290 24575,'-64'30'0,"36"-21"0,-15 17 0</inkml:trace>
  <inkml:trace contextRef="#ctx0" brushRef="#br0" timeOffset="2005">212 298 24575,'0'0'0</inkml:trace>
  <inkml:trace contextRef="#ctx0" brushRef="#br0" timeOffset="2181">212 298 24575,'0'0'0</inkml:trace>
  <inkml:trace contextRef="#ctx0" brushRef="#br0" timeOffset="2365">212 298 24575,'0'0'0</inkml:trace>
  <inkml:trace contextRef="#ctx0" brushRef="#br0" timeOffset="3376">212 298 24575,'26'-6'0,"-4"0"0,-13 3 0,-1-1 0,1-1 0,-1 2 0,1-3 0,-1 3 0,0 1 0,2 0 0,0 1 0,-1-1 0,0 1 0,0-1 0,0 0 0,1 0 0,0 1 0,-2-1 0,4 1 0,-6 1 0,5 0 0,-2 0 0,-1-1 0,3 0 0,-3-2 0,4 1 0,-4 0 0,4 0 0,-6 1 0,4-1 0,-1 2 0,1-2 0</inkml:trace>
  <inkml:trace contextRef="#ctx0" brushRef="#br0" timeOffset="4366">540 238 24575,'0'0'0</inkml:trace>
  <inkml:trace contextRef="#ctx0" brushRef="#br0" timeOffset="4751">542 234 24575,'0'0'0</inkml:trace>
  <inkml:trace contextRef="#ctx0" brushRef="#br0" timeOffset="5006">542 234 24575,'0'0'0</inkml:trace>
  <inkml:trace contextRef="#ctx0" brushRef="#br0" timeOffset="5255">542 234 24575,'0'0'0</inkml:trace>
  <inkml:trace contextRef="#ctx0" brushRef="#br1" timeOffset="24997">210 82 24575,'0'0'0</inkml:trace>
  <inkml:trace contextRef="#ctx0" brushRef="#br1" timeOffset="26151">145 92 24575,'0'0'0</inkml:trace>
  <inkml:trace contextRef="#ctx0" brushRef="#br1" timeOffset="28902">520 21 24575,'0'0'0</inkml:trace>
  <inkml:trace contextRef="#ctx0" brushRef="#br1" timeOffset="29896">584 16 24575,'0'0'0</inkml:trace>
  <inkml:trace contextRef="#ctx0" brushRef="#br1" timeOffset="31404">573 14 24575,'0'0'0</inkml:trace>
  <inkml:trace contextRef="#ctx0" brushRef="#br1" timeOffset="33120">509 18 24575,'0'0'0</inkml:trace>
  <inkml:trace contextRef="#ctx0" brushRef="#br1" timeOffset="34875">581 0 24575,'0'0'0</inkml:trace>
  <inkml:trace contextRef="#ctx0" brushRef="#br1" timeOffset="36744">513 17 24575,'0'0'0</inkml:trace>
  <inkml:trace contextRef="#ctx0" brushRef="#br1" timeOffset="37666">503 17 24575,'0'0'0</inkml:trace>
  <inkml:trace contextRef="#ctx0" brushRef="#br1" timeOffset="40665">558 4 24575,'0'0'0</inkml:trace>
  <inkml:trace contextRef="#ctx0" brushRef="#br1" timeOffset="43887">55 114 24575,'0'0'0</inkml:trace>
  <inkml:trace contextRef="#ctx0" brushRef="#br1" timeOffset="44730">42 114 24575,'0'0'0</inkml:trace>
  <inkml:trace contextRef="#ctx0" brushRef="#br1" timeOffset="45789">0 116 24575,'0'0'0</inkml:trace>
  <inkml:trace contextRef="#ctx0" brushRef="#br1" timeOffset="47913">73 109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11:33:13.084"/>
    </inkml:context>
    <inkml:brush xml:id="br0">
      <inkml:brushProperty name="width" value="0.35" units="cm"/>
      <inkml:brushProperty name="height" value="0.35" units="cm"/>
      <inkml:brushProperty name="color" value="#FFFFFF"/>
    </inkml:brush>
  </inkml:definitions>
  <inkml:trace contextRef="#ctx0" brushRef="#br0">1 24 24575,'0'0'0</inkml:trace>
  <inkml:trace contextRef="#ctx0" brushRef="#br0" timeOffset="1276">89 4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11:33:19.224"/>
    </inkml:context>
    <inkml:brush xml:id="br0">
      <inkml:brushProperty name="width" value="0.35" units="cm"/>
      <inkml:brushProperty name="height" value="0.35" units="cm"/>
      <inkml:brushProperty name="color" value="#FFFFFF"/>
    </inkml:brush>
  </inkml:definitions>
  <inkml:trace contextRef="#ctx0" brushRef="#br0">125 39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11:33:31.623"/>
    </inkml:context>
    <inkml:brush xml:id="br0">
      <inkml:brushProperty name="width" value="0.35" units="cm"/>
      <inkml:brushProperty name="height" value="0.35" units="cm"/>
      <inkml:brushProperty name="color" value="#FFFFFF"/>
    </inkml:brush>
  </inkml:definitions>
  <inkml:trace contextRef="#ctx0" brushRef="#br0">74 41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11:33:22.643"/>
    </inkml:context>
    <inkml:brush xml:id="br0">
      <inkml:brushProperty name="width" value="0.35" units="cm"/>
      <inkml:brushProperty name="height" value="0.35" units="cm"/>
      <inkml:brushProperty name="color" value="#FFFFFF"/>
    </inkml:brush>
    <inkml:brush xml:id="br1">
      <inkml:brushProperty name="width" value="0.1" units="cm"/>
      <inkml:brushProperty name="height" value="0.1" units="cm"/>
      <inkml:brushProperty name="color" value="#FFFFFF"/>
    </inkml:brush>
  </inkml:definitions>
  <inkml:trace contextRef="#ctx0" brushRef="#br0">262 290 24575,'-64'30'0,"36"-21"0,-15 17 0</inkml:trace>
  <inkml:trace contextRef="#ctx0" brushRef="#br0" timeOffset="2005">212 298 24575,'0'0'0</inkml:trace>
  <inkml:trace contextRef="#ctx0" brushRef="#br0" timeOffset="2181">212 298 24575,'0'0'0</inkml:trace>
  <inkml:trace contextRef="#ctx0" brushRef="#br0" timeOffset="2365">212 298 24575,'0'0'0</inkml:trace>
  <inkml:trace contextRef="#ctx0" brushRef="#br0" timeOffset="3376">212 298 24575,'26'-6'0,"-4"0"0,-13 3 0,-1-1 0,1-1 0,-1 2 0,1-3 0,-1 3 0,0 1 0,2 0 0,0 1 0,-1-1 0,0 1 0,0-1 0,0 0 0,1 0 0,0 1 0,-2-1 0,4 1 0,-6 1 0,5 0 0,-2 0 0,-1-1 0,3 0 0,-3-2 0,4 1 0,-4 0 0,4 0 0,-6 1 0,4-1 0,-1 2 0,1-2 0</inkml:trace>
  <inkml:trace contextRef="#ctx0" brushRef="#br0" timeOffset="4366">540 238 24575,'0'0'0</inkml:trace>
  <inkml:trace contextRef="#ctx0" brushRef="#br0" timeOffset="4751">542 234 24575,'0'0'0</inkml:trace>
  <inkml:trace contextRef="#ctx0" brushRef="#br0" timeOffset="5006">542 234 24575,'0'0'0</inkml:trace>
  <inkml:trace contextRef="#ctx0" brushRef="#br0" timeOffset="5255">542 234 24575,'0'0'0</inkml:trace>
  <inkml:trace contextRef="#ctx0" brushRef="#br1" timeOffset="24997">210 82 24575,'0'0'0</inkml:trace>
  <inkml:trace contextRef="#ctx0" brushRef="#br1" timeOffset="26151">145 92 24575,'0'0'0</inkml:trace>
  <inkml:trace contextRef="#ctx0" brushRef="#br1" timeOffset="28902">520 21 24575,'0'0'0</inkml:trace>
  <inkml:trace contextRef="#ctx0" brushRef="#br1" timeOffset="29896">584 16 24575,'0'0'0</inkml:trace>
  <inkml:trace contextRef="#ctx0" brushRef="#br1" timeOffset="31404">573 14 24575,'0'0'0</inkml:trace>
  <inkml:trace contextRef="#ctx0" brushRef="#br1" timeOffset="33120">509 18 24575,'0'0'0</inkml:trace>
  <inkml:trace contextRef="#ctx0" brushRef="#br1" timeOffset="34875">581 0 24575,'0'0'0</inkml:trace>
  <inkml:trace contextRef="#ctx0" brushRef="#br1" timeOffset="36744">513 17 24575,'0'0'0</inkml:trace>
  <inkml:trace contextRef="#ctx0" brushRef="#br1" timeOffset="37666">503 17 24575,'0'0'0</inkml:trace>
  <inkml:trace contextRef="#ctx0" brushRef="#br1" timeOffset="40665">558 4 24575,'0'0'0</inkml:trace>
  <inkml:trace contextRef="#ctx0" brushRef="#br1" timeOffset="43887">55 114 24575,'0'0'0</inkml:trace>
  <inkml:trace contextRef="#ctx0" brushRef="#br1" timeOffset="44730">42 114 24575,'0'0'0</inkml:trace>
  <inkml:trace contextRef="#ctx0" brushRef="#br1" timeOffset="45789">0 116 24575,'0'0'0</inkml:trace>
  <inkml:trace contextRef="#ctx0" brushRef="#br1" timeOffset="47913">73 109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id="{35D01421-1CD6-4AF5-BF05-34C1F2A05DDC}"/>
              </a:ext>
            </a:extLst>
          </p:cNvPr>
          <p:cNvSpPr/>
          <p:nvPr userDrawn="1"/>
        </p:nvSpPr>
        <p:spPr>
          <a:xfrm>
            <a:off x="189531" y="5988784"/>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761629A3-B767-4300-9C7C-9ADDAB92B4F0}"/>
              </a:ext>
            </a:extLst>
          </p:cNvPr>
          <p:cNvGrpSpPr/>
          <p:nvPr userDrawn="1"/>
        </p:nvGrpSpPr>
        <p:grpSpPr>
          <a:xfrm>
            <a:off x="826539" y="3545781"/>
            <a:ext cx="4890622" cy="2687065"/>
            <a:chOff x="-548507" y="477868"/>
            <a:chExt cx="11570449" cy="6357177"/>
          </a:xfrm>
        </p:grpSpPr>
        <p:sp>
          <p:nvSpPr>
            <p:cNvPr id="8" name="Freeform: Shape 7">
              <a:extLst>
                <a:ext uri="{FF2B5EF4-FFF2-40B4-BE49-F238E27FC236}">
                  <a16:creationId xmlns:a16="http://schemas.microsoft.com/office/drawing/2014/main" id="{CF1B2B7B-D361-42C4-91D5-C21E6AFA59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F3302AC-9147-4C37-B7CD-BDD91327645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2E56BD-3EE7-438A-A2BE-E0B24403062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518E45-015D-4586-9460-F00575EFDD9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8E29BC3-7488-4088-B981-510EAE5EF1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FF8D7254-1AA8-4D9D-8BEA-82F164D8F6A5}"/>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ADDFD483-FDBD-49B7-8A75-D1FEEACE80C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28EA149-839F-4F9B-98C7-79828F7FA2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C75EDE9-A590-48A3-B182-70994D6E91D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627CB49D-5B4E-49DE-A4FF-5F70FC8BD4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0F44E2B-77CD-49A4-B107-ADDC7D530D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BBB65067-7972-49DB-9E5A-328DB1FEC6F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21212B88-2185-47FE-85B2-1D4E848291DC}"/>
              </a:ext>
            </a:extLst>
          </p:cNvPr>
          <p:cNvSpPr>
            <a:spLocks noGrp="1"/>
          </p:cNvSpPr>
          <p:nvPr>
            <p:ph type="pic" idx="13" hasCustomPrompt="1"/>
          </p:nvPr>
        </p:nvSpPr>
        <p:spPr>
          <a:xfrm>
            <a:off x="1476563" y="3682168"/>
            <a:ext cx="3595770"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5" name="Picture Placeholder 2">
            <a:extLst>
              <a:ext uri="{FF2B5EF4-FFF2-40B4-BE49-F238E27FC236}">
                <a16:creationId xmlns:a16="http://schemas.microsoft.com/office/drawing/2014/main" id="{F190D85C-31EB-4A75-915E-2C95A096231B}"/>
              </a:ext>
            </a:extLst>
          </p:cNvPr>
          <p:cNvSpPr>
            <a:spLocks noGrp="1"/>
          </p:cNvSpPr>
          <p:nvPr>
            <p:ph type="pic" idx="11" hasCustomPrompt="1"/>
          </p:nvPr>
        </p:nvSpPr>
        <p:spPr>
          <a:xfrm>
            <a:off x="995114"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F354F78E-D5D6-4FC3-A4CA-5AE593088A5D}"/>
              </a:ext>
            </a:extLst>
          </p:cNvPr>
          <p:cNvSpPr>
            <a:spLocks noGrp="1"/>
          </p:cNvSpPr>
          <p:nvPr>
            <p:ph type="pic" idx="12" hasCustomPrompt="1"/>
          </p:nvPr>
        </p:nvSpPr>
        <p:spPr>
          <a:xfrm>
            <a:off x="3840865"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BB111915-AB98-4076-9063-98C133143B0C}"/>
              </a:ext>
            </a:extLst>
          </p:cNvPr>
          <p:cNvSpPr>
            <a:spLocks noGrp="1"/>
          </p:cNvSpPr>
          <p:nvPr>
            <p:ph type="pic" idx="13" hasCustomPrompt="1"/>
          </p:nvPr>
        </p:nvSpPr>
        <p:spPr>
          <a:xfrm>
            <a:off x="6686616"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785EB07C-AC33-4480-B733-D1796F4650BB}"/>
              </a:ext>
            </a:extLst>
          </p:cNvPr>
          <p:cNvSpPr>
            <a:spLocks noGrp="1"/>
          </p:cNvSpPr>
          <p:nvPr>
            <p:ph type="pic" idx="14" hasCustomPrompt="1"/>
          </p:nvPr>
        </p:nvSpPr>
        <p:spPr>
          <a:xfrm>
            <a:off x="9532368"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7959BA6-232B-4F70-BF77-0D8547BABE47}"/>
              </a:ext>
            </a:extLst>
          </p:cNvPr>
          <p:cNvGrpSpPr/>
          <p:nvPr userDrawn="1"/>
        </p:nvGrpSpPr>
        <p:grpSpPr>
          <a:xfrm>
            <a:off x="7814194" y="1860209"/>
            <a:ext cx="5039313" cy="4417981"/>
            <a:chOff x="7814194" y="1860209"/>
            <a:chExt cx="5039313" cy="4417981"/>
          </a:xfrm>
        </p:grpSpPr>
        <p:sp>
          <p:nvSpPr>
            <p:cNvPr id="9" name="Oval 21">
              <a:extLst>
                <a:ext uri="{FF2B5EF4-FFF2-40B4-BE49-F238E27FC236}">
                  <a16:creationId xmlns:a16="http://schemas.microsoft.com/office/drawing/2014/main" id="{93897E62-915F-4CC5-9F07-8F49E04B889D}"/>
                </a:ext>
              </a:extLst>
            </p:cNvPr>
            <p:cNvSpPr/>
            <p:nvPr userDrawn="1"/>
          </p:nvSpPr>
          <p:spPr>
            <a:xfrm>
              <a:off x="7814194" y="5831668"/>
              <a:ext cx="5039313" cy="4465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 name="Group 20">
              <a:extLst>
                <a:ext uri="{FF2B5EF4-FFF2-40B4-BE49-F238E27FC236}">
                  <a16:creationId xmlns:a16="http://schemas.microsoft.com/office/drawing/2014/main" id="{82382140-C839-400A-8B2E-049BFB8EAD19}"/>
                </a:ext>
              </a:extLst>
            </p:cNvPr>
            <p:cNvGrpSpPr/>
            <p:nvPr userDrawn="1"/>
          </p:nvGrpSpPr>
          <p:grpSpPr>
            <a:xfrm>
              <a:off x="9127830" y="1860209"/>
              <a:ext cx="2386146" cy="4194720"/>
              <a:chOff x="445712" y="1449040"/>
              <a:chExt cx="2113018" cy="3924176"/>
            </a:xfrm>
          </p:grpSpPr>
          <p:sp>
            <p:nvSpPr>
              <p:cNvPr id="3" name="Rounded Rectangle 21">
                <a:extLst>
                  <a:ext uri="{FF2B5EF4-FFF2-40B4-BE49-F238E27FC236}">
                    <a16:creationId xmlns:a16="http://schemas.microsoft.com/office/drawing/2014/main" id="{3E854C78-017C-4E85-AA4C-98708821A22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22">
                <a:extLst>
                  <a:ext uri="{FF2B5EF4-FFF2-40B4-BE49-F238E27FC236}">
                    <a16:creationId xmlns:a16="http://schemas.microsoft.com/office/drawing/2014/main" id="{2417AA3E-41ED-42FF-8545-E4D79E1F841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id="{EE70244F-AE91-4CB9-A7C5-91067E43DC8C}"/>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7C044278-9947-403A-A9F5-E42FA8781D1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id="{D6F132C7-721E-49E2-AA0B-EE06506F1A91}"/>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sp>
        <p:nvSpPr>
          <p:cNvPr id="8" name="Picture Placeholder 2">
            <a:extLst>
              <a:ext uri="{FF2B5EF4-FFF2-40B4-BE49-F238E27FC236}">
                <a16:creationId xmlns:a16="http://schemas.microsoft.com/office/drawing/2014/main" id="{03978C51-C682-4269-91E7-F2B469FA6D09}"/>
              </a:ext>
            </a:extLst>
          </p:cNvPr>
          <p:cNvSpPr>
            <a:spLocks noGrp="1"/>
          </p:cNvSpPr>
          <p:nvPr>
            <p:ph type="pic" idx="11" hasCustomPrompt="1"/>
          </p:nvPr>
        </p:nvSpPr>
        <p:spPr>
          <a:xfrm>
            <a:off x="9245573" y="2187162"/>
            <a:ext cx="2149921" cy="3394441"/>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F2EE02A6-0378-430E-AD17-85DF18090E8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71" r:id="rId14"/>
    <p:sldLayoutId id="214748367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0.png"/><Relationship Id="rId7" Type="http://schemas.openxmlformats.org/officeDocument/2006/relationships/image" Target="../media/image470.png"/><Relationship Id="rId12"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51.png"/><Relationship Id="rId5" Type="http://schemas.openxmlformats.org/officeDocument/2006/relationships/image" Target="../media/image460.png"/><Relationship Id="rId10" Type="http://schemas.openxmlformats.org/officeDocument/2006/relationships/image" Target="../media/image480.png"/><Relationship Id="rId4" Type="http://schemas.openxmlformats.org/officeDocument/2006/relationships/customXml" Target="../ink/ink1.xml"/><Relationship Id="rId9" Type="http://schemas.openxmlformats.org/officeDocument/2006/relationships/customXml" Target="../ink/ink4.xml"/></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54.png"/><Relationship Id="rId7" Type="http://schemas.openxmlformats.org/officeDocument/2006/relationships/image" Target="../media/image470.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customXml" Target="../ink/ink6.xml"/><Relationship Id="rId11" Type="http://schemas.openxmlformats.org/officeDocument/2006/relationships/image" Target="../media/image55.png"/><Relationship Id="rId5" Type="http://schemas.openxmlformats.org/officeDocument/2006/relationships/image" Target="../media/image460.png"/><Relationship Id="rId10" Type="http://schemas.openxmlformats.org/officeDocument/2006/relationships/image" Target="../media/image480.png"/><Relationship Id="rId4" Type="http://schemas.openxmlformats.org/officeDocument/2006/relationships/customXml" Target="../ink/ink5.xml"/><Relationship Id="rId9" Type="http://schemas.openxmlformats.org/officeDocument/2006/relationships/customXml" Target="../ink/ink8.xml"/></Relationships>
</file>

<file path=ppt/slides/_rels/slide1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10.png"/><Relationship Id="rId7"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0.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0.g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80.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7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tiff"/><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6image35088">
            <a:extLst>
              <a:ext uri="{FF2B5EF4-FFF2-40B4-BE49-F238E27FC236}">
                <a16:creationId xmlns:a16="http://schemas.microsoft.com/office/drawing/2014/main" id="{D6697521-63F9-1140-9B18-610CBCFD0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394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050BFD-953B-4A4E-9325-ED63005FDC58}"/>
              </a:ext>
            </a:extLst>
          </p:cNvPr>
          <p:cNvSpPr/>
          <p:nvPr/>
        </p:nvSpPr>
        <p:spPr>
          <a:xfrm>
            <a:off x="0" y="0"/>
            <a:ext cx="12192000" cy="687125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9E556D07-DFE3-334D-8A6C-1FCE9E59092F}"/>
              </a:ext>
            </a:extLst>
          </p:cNvPr>
          <p:cNvSpPr txBox="1"/>
          <p:nvPr/>
        </p:nvSpPr>
        <p:spPr>
          <a:xfrm>
            <a:off x="186746" y="700192"/>
            <a:ext cx="5722508" cy="5632311"/>
          </a:xfrm>
          <a:prstGeom prst="rect">
            <a:avLst/>
          </a:prstGeom>
          <a:noFill/>
        </p:spPr>
        <p:txBody>
          <a:bodyPr wrap="square" rtlCol="0" anchor="ctr">
            <a:spAutoFit/>
          </a:bodyPr>
          <a:lstStyle/>
          <a:p>
            <a:r>
              <a:rPr lang="en-US" sz="4500" b="1" dirty="0">
                <a:solidFill>
                  <a:schemeClr val="bg1"/>
                </a:solidFill>
                <a:latin typeface="+mj-lt"/>
              </a:rPr>
              <a:t>Research on Autonomous Planning </a:t>
            </a:r>
            <a:endParaRPr lang="en-US" sz="4500" dirty="0">
              <a:solidFill>
                <a:schemeClr val="bg1"/>
              </a:solidFill>
              <a:latin typeface="+mj-lt"/>
            </a:endParaRPr>
          </a:p>
          <a:p>
            <a:r>
              <a:rPr lang="en-US" sz="4500" b="1" dirty="0">
                <a:solidFill>
                  <a:schemeClr val="bg1"/>
                </a:solidFill>
                <a:latin typeface="+mj-lt"/>
              </a:rPr>
              <a:t>of Robotic in­ Space Assembly Using </a:t>
            </a:r>
            <a:endParaRPr lang="en-US" sz="4500" dirty="0">
              <a:solidFill>
                <a:schemeClr val="bg1"/>
              </a:solidFill>
              <a:latin typeface="+mj-lt"/>
            </a:endParaRPr>
          </a:p>
          <a:p>
            <a:r>
              <a:rPr lang="en-US" sz="4500" b="1" dirty="0">
                <a:solidFill>
                  <a:schemeClr val="bg1"/>
                </a:solidFill>
                <a:latin typeface="+mj-lt"/>
              </a:rPr>
              <a:t>Reinforcement Learning </a:t>
            </a:r>
            <a:endParaRPr lang="en-US" sz="4500" dirty="0">
              <a:solidFill>
                <a:schemeClr val="bg1"/>
              </a:solidFill>
              <a:latin typeface="+mj-lt"/>
            </a:endParaRPr>
          </a:p>
          <a:p>
            <a:endParaRPr lang="ko-KR" altLang="en-US" sz="4500" dirty="0">
              <a:solidFill>
                <a:schemeClr val="tx2"/>
              </a:solidFill>
              <a:latin typeface="+mj-lt"/>
              <a:cs typeface="Arial" pitchFamily="34" charset="0"/>
            </a:endParaRPr>
          </a:p>
        </p:txBody>
      </p:sp>
      <p:pic>
        <p:nvPicPr>
          <p:cNvPr id="6" name="Image 5" descr="Une image contenant assiette&#10;&#10;Description générée automatiquement">
            <a:extLst>
              <a:ext uri="{FF2B5EF4-FFF2-40B4-BE49-F238E27FC236}">
                <a16:creationId xmlns:a16="http://schemas.microsoft.com/office/drawing/2014/main" id="{7D4EF1AE-3D68-D047-8F9C-1F63F4C10C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273" b="97455" l="2000" r="98455">
                        <a14:foregroundMark x1="27818" y1="6545" x2="35455" y2="19182"/>
                        <a14:foregroundMark x1="35455" y1="19182" x2="47636" y2="54364"/>
                        <a14:foregroundMark x1="47636" y1="54364" x2="73182" y2="92909"/>
                        <a14:foregroundMark x1="73182" y1="92909" x2="74364" y2="92091"/>
                        <a14:foregroundMark x1="29273" y1="6273" x2="17545" y2="14909"/>
                        <a14:foregroundMark x1="17545" y1="14909" x2="1909" y2="40636"/>
                        <a14:foregroundMark x1="1909" y1="40636" x2="3545" y2="55727"/>
                        <a14:foregroundMark x1="3545" y1="55727" x2="20091" y2="81727"/>
                        <a14:foregroundMark x1="20091" y1="81727" x2="44818" y2="95909"/>
                        <a14:foregroundMark x1="44818" y1="95909" x2="60273" y2="95909"/>
                        <a14:foregroundMark x1="60273" y1="95909" x2="76000" y2="88273"/>
                        <a14:foregroundMark x1="76000" y1="88273" x2="86909" y2="75909"/>
                        <a14:foregroundMark x1="86909" y1="75909" x2="93364" y2="44000"/>
                        <a14:foregroundMark x1="93364" y1="44000" x2="84636" y2="30818"/>
                        <a14:foregroundMark x1="84636" y1="30818" x2="56727" y2="22545"/>
                        <a14:foregroundMark x1="56727" y1="22545" x2="36818" y2="35636"/>
                        <a14:foregroundMark x1="36818" y1="35636" x2="44000" y2="52727"/>
                        <a14:foregroundMark x1="44000" y1="52727" x2="64636" y2="63909"/>
                        <a14:foregroundMark x1="64636" y1="63909" x2="79273" y2="59909"/>
                        <a14:foregroundMark x1="79273" y1="59909" x2="76818" y2="45636"/>
                        <a14:foregroundMark x1="76818" y1="45636" x2="59000" y2="37091"/>
                        <a14:foregroundMark x1="59000" y1="37091" x2="39909" y2="44909"/>
                        <a14:foregroundMark x1="39909" y1="44909" x2="47182" y2="59545"/>
                        <a14:foregroundMark x1="47182" y1="59545" x2="70273" y2="56909"/>
                        <a14:foregroundMark x1="70273" y1="56909" x2="55545" y2="39636"/>
                        <a14:foregroundMark x1="55545" y1="39636" x2="15182" y2="42455"/>
                        <a14:foregroundMark x1="15182" y1="42455" x2="13636" y2="77455"/>
                        <a14:foregroundMark x1="13636" y1="77455" x2="34091" y2="83273"/>
                        <a14:foregroundMark x1="34091" y1="83273" x2="66818" y2="81545"/>
                        <a14:foregroundMark x1="66818" y1="81545" x2="69636" y2="79545"/>
                        <a14:foregroundMark x1="32545" y1="95636" x2="49455" y2="97818"/>
                        <a14:foregroundMark x1="49455" y1="97818" x2="35818" y2="90364"/>
                        <a14:foregroundMark x1="35818" y1="90364" x2="28818" y2="90364"/>
                        <a14:foregroundMark x1="9273" y1="74818" x2="2273" y2="46091"/>
                        <a14:foregroundMark x1="2273" y1="46091" x2="6273" y2="32273"/>
                        <a14:foregroundMark x1="6273" y1="32273" x2="10455" y2="46273"/>
                        <a14:foregroundMark x1="10455" y1="46273" x2="10273" y2="58364"/>
                        <a14:foregroundMark x1="2000" y1="58364" x2="2273" y2="61364"/>
                        <a14:foregroundMark x1="94091" y1="50818" x2="98636" y2="51091"/>
                        <a14:foregroundMark x1="88636" y1="30545" x2="60364" y2="17364"/>
                        <a14:foregroundMark x1="60364" y1="17364" x2="26545" y2="16818"/>
                        <a14:foregroundMark x1="30091" y1="10545" x2="43818" y2="6000"/>
                        <a14:foregroundMark x1="43818" y1="6000" x2="59364" y2="5545"/>
                        <a14:foregroundMark x1="59364" y1="5545" x2="62364" y2="6273"/>
                        <a14:foregroundMark x1="48545" y1="2818" x2="48545" y2="1273"/>
                        <a14:backgroundMark x1="11091" y1="5273" x2="11091" y2="5273"/>
                        <a14:backgroundMark x1="44818" y1="182" x2="44818" y2="182"/>
                        <a14:backgroundMark x1="54182" y1="91" x2="54182" y2="91"/>
                        <a14:backgroundMark x1="46091" y1="91" x2="46091" y2="91"/>
                        <a14:backgroundMark x1="53727" y1="99909" x2="53727" y2="99909"/>
                        <a14:backgroundMark x1="30000" y1="98182" x2="30000" y2="98182"/>
                        <a14:backgroundMark x1="45636" y1="99909" x2="45636" y2="99909"/>
                      </a14:backgroundRemoval>
                    </a14:imgEffect>
                  </a14:imgLayer>
                </a14:imgProps>
              </a:ext>
              <a:ext uri="{28A0092B-C50C-407E-A947-70E740481C1C}">
                <a14:useLocalDpi xmlns:a14="http://schemas.microsoft.com/office/drawing/2010/main" val="0"/>
              </a:ext>
            </a:extLst>
          </a:blip>
          <a:stretch>
            <a:fillRect/>
          </a:stretch>
        </p:blipFill>
        <p:spPr>
          <a:xfrm>
            <a:off x="10252654" y="149212"/>
            <a:ext cx="1752600" cy="1752600"/>
          </a:xfrm>
          <a:prstGeom prst="rect">
            <a:avLst/>
          </a:prstGeom>
          <a:ln>
            <a:noFill/>
          </a:ln>
          <a:effectLst>
            <a:softEdge rad="12700"/>
          </a:effectLst>
        </p:spPr>
      </p:pic>
      <p:sp>
        <p:nvSpPr>
          <p:cNvPr id="3" name="Rectangle 2">
            <a:extLst>
              <a:ext uri="{FF2B5EF4-FFF2-40B4-BE49-F238E27FC236}">
                <a16:creationId xmlns:a16="http://schemas.microsoft.com/office/drawing/2014/main" id="{B70F1F7C-4533-0E49-A6DD-7FF37B0753E3}"/>
              </a:ext>
            </a:extLst>
          </p:cNvPr>
          <p:cNvSpPr/>
          <p:nvPr/>
        </p:nvSpPr>
        <p:spPr>
          <a:xfrm>
            <a:off x="6096000" y="2671746"/>
            <a:ext cx="6096000" cy="3416320"/>
          </a:xfrm>
          <a:prstGeom prst="rect">
            <a:avLst/>
          </a:prstGeom>
        </p:spPr>
        <p:txBody>
          <a:bodyPr>
            <a:spAutoFit/>
          </a:bodyPr>
          <a:lstStyle/>
          <a:p>
            <a:pPr>
              <a:spcBef>
                <a:spcPts val="0"/>
              </a:spcBef>
            </a:pPr>
            <a:r>
              <a:rPr lang="en-GB" dirty="0">
                <a:solidFill>
                  <a:schemeClr val="bg1"/>
                </a:solidFill>
              </a:rPr>
              <a:t>By</a:t>
            </a:r>
          </a:p>
          <a:p>
            <a:pPr>
              <a:spcBef>
                <a:spcPts val="0"/>
              </a:spcBef>
            </a:pPr>
            <a:r>
              <a:rPr lang="en-GB" b="1" dirty="0">
                <a:solidFill>
                  <a:schemeClr val="bg1"/>
                </a:solidFill>
              </a:rPr>
              <a:t>Jorand Gallou</a:t>
            </a:r>
          </a:p>
          <a:p>
            <a:pPr>
              <a:spcBef>
                <a:spcPts val="0"/>
              </a:spcBef>
            </a:pPr>
            <a:endParaRPr lang="en-GB" b="1" dirty="0">
              <a:solidFill>
                <a:schemeClr val="bg1"/>
              </a:solidFill>
            </a:endParaRPr>
          </a:p>
          <a:p>
            <a:pPr>
              <a:spcBef>
                <a:spcPts val="0"/>
              </a:spcBef>
            </a:pPr>
            <a:r>
              <a:rPr lang="en-GB" dirty="0">
                <a:solidFill>
                  <a:schemeClr val="bg1"/>
                </a:solidFill>
              </a:rPr>
              <a:t>Under the Supervision of Professor</a:t>
            </a:r>
          </a:p>
          <a:p>
            <a:pPr>
              <a:spcBef>
                <a:spcPts val="0"/>
              </a:spcBef>
            </a:pPr>
            <a:r>
              <a:rPr lang="en-GB" b="1" dirty="0">
                <a:solidFill>
                  <a:schemeClr val="bg1"/>
                </a:solidFill>
              </a:rPr>
              <a:t>Wang Ming Ming</a:t>
            </a:r>
          </a:p>
          <a:p>
            <a:pPr>
              <a:spcBef>
                <a:spcPts val="0"/>
              </a:spcBef>
            </a:pPr>
            <a:endParaRPr lang="en-GB" b="1" dirty="0">
              <a:solidFill>
                <a:schemeClr val="bg1"/>
              </a:solidFill>
            </a:endParaRPr>
          </a:p>
          <a:p>
            <a:pPr>
              <a:spcBef>
                <a:spcPts val="0"/>
              </a:spcBef>
            </a:pPr>
            <a:endParaRPr lang="en-GB" b="1" dirty="0">
              <a:solidFill>
                <a:schemeClr val="bg1"/>
              </a:solidFill>
            </a:endParaRPr>
          </a:p>
          <a:p>
            <a:pPr>
              <a:spcBef>
                <a:spcPts val="0"/>
              </a:spcBef>
            </a:pPr>
            <a:r>
              <a:rPr lang="en-GB" i="1" dirty="0">
                <a:solidFill>
                  <a:schemeClr val="bg1"/>
                </a:solidFill>
              </a:rPr>
              <a:t>Master of Flight Vehicle Design</a:t>
            </a:r>
          </a:p>
          <a:p>
            <a:pPr>
              <a:spcBef>
                <a:spcPts val="0"/>
              </a:spcBef>
            </a:pPr>
            <a:endParaRPr lang="en-GB" b="1" i="1" dirty="0">
              <a:solidFill>
                <a:schemeClr val="bg1"/>
              </a:solidFill>
            </a:endParaRPr>
          </a:p>
          <a:p>
            <a:pPr>
              <a:spcBef>
                <a:spcPts val="0"/>
              </a:spcBef>
            </a:pPr>
            <a:endParaRPr lang="en-GB" b="1" i="1" dirty="0">
              <a:solidFill>
                <a:schemeClr val="bg1"/>
              </a:solidFill>
            </a:endParaRPr>
          </a:p>
          <a:p>
            <a:pPr>
              <a:spcBef>
                <a:spcPts val="0"/>
              </a:spcBef>
            </a:pPr>
            <a:r>
              <a:rPr lang="en-GB" i="1" dirty="0">
                <a:solidFill>
                  <a:schemeClr val="bg1"/>
                </a:solidFill>
              </a:rPr>
              <a:t>Xi’an P. R. China</a:t>
            </a:r>
          </a:p>
          <a:p>
            <a:pPr>
              <a:spcBef>
                <a:spcPts val="0"/>
              </a:spcBef>
            </a:pPr>
            <a:r>
              <a:rPr lang="en-GB" i="1" dirty="0">
                <a:solidFill>
                  <a:schemeClr val="bg1"/>
                </a:solidFill>
              </a:rPr>
              <a:t>June 2020</a:t>
            </a:r>
            <a:endParaRPr lang="fr-FR" dirty="0">
              <a:solidFill>
                <a:schemeClr val="bg1"/>
              </a:solidFill>
            </a:endParaRPr>
          </a:p>
        </p:txBody>
      </p:sp>
      <p:sp>
        <p:nvSpPr>
          <p:cNvPr id="7" name="ZoneTexte 6">
            <a:extLst>
              <a:ext uri="{FF2B5EF4-FFF2-40B4-BE49-F238E27FC236}">
                <a16:creationId xmlns:a16="http://schemas.microsoft.com/office/drawing/2014/main" id="{E88EF9EF-3D28-E34D-AD0C-4DE5DF6163FB}"/>
              </a:ext>
            </a:extLst>
          </p:cNvPr>
          <p:cNvSpPr txBox="1"/>
          <p:nvPr/>
        </p:nvSpPr>
        <p:spPr>
          <a:xfrm>
            <a:off x="11700000" y="6480000"/>
            <a:ext cx="360000" cy="360000"/>
          </a:xfrm>
          <a:prstGeom prst="rect">
            <a:avLst/>
          </a:prstGeom>
          <a:noFill/>
        </p:spPr>
        <p:txBody>
          <a:bodyPr wrap="square" rtlCol="0">
            <a:noAutofit/>
          </a:bodyPr>
          <a:lstStyle/>
          <a:p>
            <a:r>
              <a:rPr lang="fr-FR" dirty="0">
                <a:solidFill>
                  <a:schemeClr val="bg1"/>
                </a:solidFill>
              </a:rPr>
              <a:t>1</a:t>
            </a:r>
          </a:p>
        </p:txBody>
      </p:sp>
      <p:pic>
        <p:nvPicPr>
          <p:cNvPr id="14" name="Image 13">
            <a:extLst>
              <a:ext uri="{FF2B5EF4-FFF2-40B4-BE49-F238E27FC236}">
                <a16:creationId xmlns:a16="http://schemas.microsoft.com/office/drawing/2014/main" id="{5E405D94-CCA9-9B46-B4C5-82BFB6E92B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7774" y="4912612"/>
            <a:ext cx="2902226" cy="1567388"/>
          </a:xfrm>
          <a:prstGeom prst="rect">
            <a:avLst/>
          </a:prstGeom>
        </p:spPr>
      </p:pic>
    </p:spTree>
    <p:extLst>
      <p:ext uri="{BB962C8B-B14F-4D97-AF65-F5344CB8AC3E}">
        <p14:creationId xmlns:p14="http://schemas.microsoft.com/office/powerpoint/2010/main" val="2966594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EF81AF7-563F-4AEA-8063-36FD75ACCA34}"/>
              </a:ext>
            </a:extLst>
          </p:cNvPr>
          <p:cNvGrpSpPr/>
          <p:nvPr/>
        </p:nvGrpSpPr>
        <p:grpSpPr>
          <a:xfrm>
            <a:off x="1453288" y="3603479"/>
            <a:ext cx="1381976" cy="936096"/>
            <a:chOff x="313627" y="4105536"/>
            <a:chExt cx="2830084" cy="936096"/>
          </a:xfrm>
        </p:grpSpPr>
        <p:sp>
          <p:nvSpPr>
            <p:cNvPr id="11" name="TextBox 10">
              <a:extLst>
                <a:ext uri="{FF2B5EF4-FFF2-40B4-BE49-F238E27FC236}">
                  <a16:creationId xmlns:a16="http://schemas.microsoft.com/office/drawing/2014/main" id="{D6909235-99E1-46C2-BB6C-A5D3FE4B6DD4}"/>
                </a:ext>
              </a:extLst>
            </p:cNvPr>
            <p:cNvSpPr txBox="1"/>
            <p:nvPr/>
          </p:nvSpPr>
          <p:spPr>
            <a:xfrm>
              <a:off x="317721" y="4395301"/>
              <a:ext cx="2815118" cy="646331"/>
            </a:xfrm>
            <a:prstGeom prst="rect">
              <a:avLst/>
            </a:prstGeom>
            <a:noFill/>
          </p:spPr>
          <p:txBody>
            <a:bodyPr wrap="square" lIns="108000" rIns="108000" rtlCol="0">
              <a:spAutoFit/>
            </a:bodyPr>
            <a:lstStyle/>
            <a:p>
              <a:pPr algn="r"/>
              <a:r>
                <a:rPr lang="en-US" altLang="ko-KR" sz="1200" dirty="0">
                  <a:solidFill>
                    <a:schemeClr val="tx1">
                      <a:lumMod val="75000"/>
                      <a:lumOff val="25000"/>
                    </a:schemeClr>
                  </a:solidFill>
                  <a:ea typeface="FZShuTi" pitchFamily="2" charset="-122"/>
                  <a:cs typeface="Arial" pitchFamily="34" charset="0"/>
                </a:rPr>
                <a:t>Assemble the base structure with 4 bars</a:t>
              </a:r>
            </a:p>
          </p:txBody>
        </p:sp>
        <p:sp>
          <p:nvSpPr>
            <p:cNvPr id="12" name="TextBox 11">
              <a:extLst>
                <a:ext uri="{FF2B5EF4-FFF2-40B4-BE49-F238E27FC236}">
                  <a16:creationId xmlns:a16="http://schemas.microsoft.com/office/drawing/2014/main" id="{E852E4E5-8990-476D-95AD-3E4045DAC427}"/>
                </a:ext>
              </a:extLst>
            </p:cNvPr>
            <p:cNvSpPr txBox="1"/>
            <p:nvPr/>
          </p:nvSpPr>
          <p:spPr>
            <a:xfrm>
              <a:off x="313627" y="4105536"/>
              <a:ext cx="2830084"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Step 1</a:t>
              </a:r>
              <a:endParaRPr lang="ko-KR" altLang="en-US" sz="1200" b="1" dirty="0">
                <a:solidFill>
                  <a:schemeClr val="tx1">
                    <a:lumMod val="75000"/>
                    <a:lumOff val="25000"/>
                  </a:schemeClr>
                </a:solidFill>
                <a:cs typeface="Arial" pitchFamily="34" charset="0"/>
              </a:endParaRPr>
            </a:p>
          </p:txBody>
        </p:sp>
      </p:grpSp>
      <p:sp>
        <p:nvSpPr>
          <p:cNvPr id="3" name="Oval 2">
            <a:extLst>
              <a:ext uri="{FF2B5EF4-FFF2-40B4-BE49-F238E27FC236}">
                <a16:creationId xmlns:a16="http://schemas.microsoft.com/office/drawing/2014/main" id="{9FDFACB2-00EF-4F86-9B28-87AA2EDEAD6D}"/>
              </a:ext>
            </a:extLst>
          </p:cNvPr>
          <p:cNvSpPr/>
          <p:nvPr/>
        </p:nvSpPr>
        <p:spPr>
          <a:xfrm>
            <a:off x="3343162" y="1699942"/>
            <a:ext cx="6715238" cy="50204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4" name="Group 3">
            <a:extLst>
              <a:ext uri="{FF2B5EF4-FFF2-40B4-BE49-F238E27FC236}">
                <a16:creationId xmlns:a16="http://schemas.microsoft.com/office/drawing/2014/main" id="{C9A92606-2B0D-4E1F-B780-51D38071BF52}"/>
              </a:ext>
            </a:extLst>
          </p:cNvPr>
          <p:cNvGrpSpPr/>
          <p:nvPr/>
        </p:nvGrpSpPr>
        <p:grpSpPr>
          <a:xfrm>
            <a:off x="10693914" y="1799321"/>
            <a:ext cx="1396204" cy="936096"/>
            <a:chOff x="575693" y="4105536"/>
            <a:chExt cx="2919670" cy="936096"/>
          </a:xfrm>
        </p:grpSpPr>
        <p:sp>
          <p:nvSpPr>
            <p:cNvPr id="5" name="TextBox 4">
              <a:extLst>
                <a:ext uri="{FF2B5EF4-FFF2-40B4-BE49-F238E27FC236}">
                  <a16:creationId xmlns:a16="http://schemas.microsoft.com/office/drawing/2014/main" id="{47C60F81-DBB3-4138-97E7-48D0BAD24A85}"/>
                </a:ext>
              </a:extLst>
            </p:cNvPr>
            <p:cNvSpPr txBox="1"/>
            <p:nvPr/>
          </p:nvSpPr>
          <p:spPr>
            <a:xfrm>
              <a:off x="578399" y="4395301"/>
              <a:ext cx="2904229" cy="646331"/>
            </a:xfrm>
            <a:prstGeom prst="rect">
              <a:avLst/>
            </a:prstGeom>
            <a:noFill/>
          </p:spPr>
          <p:txBody>
            <a:bodyPr wrap="square" lIns="108000" rIns="108000" rtlCol="0">
              <a:spAutoFit/>
            </a:bodyPr>
            <a:lstStyle/>
            <a:p>
              <a:r>
                <a:rPr lang="en-US" altLang="ko-KR" sz="1200" dirty="0">
                  <a:solidFill>
                    <a:schemeClr val="tx1">
                      <a:lumMod val="75000"/>
                      <a:lumOff val="25000"/>
                    </a:schemeClr>
                  </a:solidFill>
                  <a:ea typeface="FZShuTi" pitchFamily="2" charset="-122"/>
                  <a:cs typeface="Arial" pitchFamily="34" charset="0"/>
                </a:rPr>
                <a:t>The mirror is placed is the grooves</a:t>
              </a:r>
            </a:p>
          </p:txBody>
        </p:sp>
        <p:sp>
          <p:nvSpPr>
            <p:cNvPr id="6" name="TextBox 5">
              <a:extLst>
                <a:ext uri="{FF2B5EF4-FFF2-40B4-BE49-F238E27FC236}">
                  <a16:creationId xmlns:a16="http://schemas.microsoft.com/office/drawing/2014/main" id="{9DBCD3DA-8EB6-425F-A878-2FBEE0F84505}"/>
                </a:ext>
              </a:extLst>
            </p:cNvPr>
            <p:cNvSpPr txBox="1"/>
            <p:nvPr/>
          </p:nvSpPr>
          <p:spPr>
            <a:xfrm>
              <a:off x="575693" y="4105536"/>
              <a:ext cx="2919670" cy="276999"/>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Step 2</a:t>
              </a:r>
              <a:endParaRPr lang="ko-KR" altLang="en-US" sz="1200" b="1" dirty="0">
                <a:solidFill>
                  <a:schemeClr val="tx1">
                    <a:lumMod val="75000"/>
                    <a:lumOff val="25000"/>
                  </a:schemeClr>
                </a:solidFill>
                <a:cs typeface="Arial" pitchFamily="34" charset="0"/>
              </a:endParaRPr>
            </a:p>
          </p:txBody>
        </p:sp>
      </p:grpSp>
      <p:grpSp>
        <p:nvGrpSpPr>
          <p:cNvPr id="7" name="Group 6">
            <a:extLst>
              <a:ext uri="{FF2B5EF4-FFF2-40B4-BE49-F238E27FC236}">
                <a16:creationId xmlns:a16="http://schemas.microsoft.com/office/drawing/2014/main" id="{3C7AABC3-74D0-4486-B460-B043B6FB80E9}"/>
              </a:ext>
            </a:extLst>
          </p:cNvPr>
          <p:cNvGrpSpPr/>
          <p:nvPr/>
        </p:nvGrpSpPr>
        <p:grpSpPr>
          <a:xfrm>
            <a:off x="3971660" y="2267369"/>
            <a:ext cx="3137332" cy="566764"/>
            <a:chOff x="-311417" y="4105536"/>
            <a:chExt cx="3037928" cy="566764"/>
          </a:xfrm>
        </p:grpSpPr>
        <p:sp>
          <p:nvSpPr>
            <p:cNvPr id="8" name="TextBox 7">
              <a:extLst>
                <a:ext uri="{FF2B5EF4-FFF2-40B4-BE49-F238E27FC236}">
                  <a16:creationId xmlns:a16="http://schemas.microsoft.com/office/drawing/2014/main" id="{F52B5F20-01EA-46A4-ACEE-854F39C20316}"/>
                </a:ext>
              </a:extLst>
            </p:cNvPr>
            <p:cNvSpPr txBox="1"/>
            <p:nvPr/>
          </p:nvSpPr>
          <p:spPr>
            <a:xfrm>
              <a:off x="-304623" y="4395301"/>
              <a:ext cx="3021863" cy="276999"/>
            </a:xfrm>
            <a:prstGeom prst="rect">
              <a:avLst/>
            </a:prstGeom>
            <a:noFill/>
          </p:spPr>
          <p:txBody>
            <a:bodyPr wrap="square" lIns="108000" rIns="108000" rtlCol="0">
              <a:spAutoFit/>
            </a:bodyPr>
            <a:lstStyle/>
            <a:p>
              <a:pPr algn="r"/>
              <a:r>
                <a:rPr lang="en-US" altLang="ko-KR" sz="1200" dirty="0">
                  <a:solidFill>
                    <a:schemeClr val="tx1">
                      <a:lumMod val="75000"/>
                      <a:lumOff val="25000"/>
                    </a:schemeClr>
                  </a:solidFill>
                  <a:ea typeface="FZShuTi" pitchFamily="2" charset="-122"/>
                  <a:cs typeface="Arial" pitchFamily="34" charset="0"/>
                </a:rPr>
                <a:t>The mirror is maintained by the 6 bars </a:t>
              </a:r>
            </a:p>
          </p:txBody>
        </p:sp>
        <p:sp>
          <p:nvSpPr>
            <p:cNvPr id="9" name="TextBox 8">
              <a:extLst>
                <a:ext uri="{FF2B5EF4-FFF2-40B4-BE49-F238E27FC236}">
                  <a16:creationId xmlns:a16="http://schemas.microsoft.com/office/drawing/2014/main" id="{1273CBA9-039E-4A41-87B2-BB08190D795F}"/>
                </a:ext>
              </a:extLst>
            </p:cNvPr>
            <p:cNvSpPr txBox="1"/>
            <p:nvPr/>
          </p:nvSpPr>
          <p:spPr>
            <a:xfrm>
              <a:off x="-311417" y="4105536"/>
              <a:ext cx="3037928"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Final Assembly</a:t>
              </a:r>
              <a:endParaRPr lang="ko-KR" altLang="en-US" sz="1200" b="1"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236C6A69-A27E-428B-953E-AD0D91B61FFE}"/>
              </a:ext>
            </a:extLst>
          </p:cNvPr>
          <p:cNvGrpSpPr/>
          <p:nvPr/>
        </p:nvGrpSpPr>
        <p:grpSpPr>
          <a:xfrm>
            <a:off x="8669580" y="5385076"/>
            <a:ext cx="1388820" cy="936096"/>
            <a:chOff x="575693" y="4105536"/>
            <a:chExt cx="2777142" cy="936096"/>
          </a:xfrm>
        </p:grpSpPr>
        <p:sp>
          <p:nvSpPr>
            <p:cNvPr id="14" name="TextBox 13">
              <a:extLst>
                <a:ext uri="{FF2B5EF4-FFF2-40B4-BE49-F238E27FC236}">
                  <a16:creationId xmlns:a16="http://schemas.microsoft.com/office/drawing/2014/main" id="{9B5217CB-8457-472E-B70C-826FFC71369D}"/>
                </a:ext>
              </a:extLst>
            </p:cNvPr>
            <p:cNvSpPr txBox="1"/>
            <p:nvPr/>
          </p:nvSpPr>
          <p:spPr>
            <a:xfrm>
              <a:off x="578399" y="4395301"/>
              <a:ext cx="2762457" cy="646331"/>
            </a:xfrm>
            <a:prstGeom prst="rect">
              <a:avLst/>
            </a:prstGeom>
            <a:noFill/>
          </p:spPr>
          <p:txBody>
            <a:bodyPr wrap="square" lIns="108000" rIns="108000" rtlCol="0">
              <a:spAutoFit/>
            </a:bodyPr>
            <a:lstStyle/>
            <a:p>
              <a:r>
                <a:rPr lang="en-US" altLang="ko-KR" sz="1200" dirty="0">
                  <a:solidFill>
                    <a:schemeClr val="tx1">
                      <a:lumMod val="75000"/>
                      <a:lumOff val="25000"/>
                    </a:schemeClr>
                  </a:solidFill>
                  <a:ea typeface="FZShuTi" pitchFamily="2" charset="-122"/>
                  <a:cs typeface="Arial" pitchFamily="34" charset="0"/>
                </a:rPr>
                <a:t>The mirror is slipped into the slots</a:t>
              </a:r>
            </a:p>
          </p:txBody>
        </p:sp>
        <p:sp>
          <p:nvSpPr>
            <p:cNvPr id="15" name="TextBox 14">
              <a:extLst>
                <a:ext uri="{FF2B5EF4-FFF2-40B4-BE49-F238E27FC236}">
                  <a16:creationId xmlns:a16="http://schemas.microsoft.com/office/drawing/2014/main" id="{C62D2AC6-144A-4DC1-AF03-6F11ED080E85}"/>
                </a:ext>
              </a:extLst>
            </p:cNvPr>
            <p:cNvSpPr txBox="1"/>
            <p:nvPr/>
          </p:nvSpPr>
          <p:spPr>
            <a:xfrm>
              <a:off x="575693" y="4105536"/>
              <a:ext cx="2777142" cy="276999"/>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Step 3</a:t>
              </a:r>
              <a:endParaRPr lang="ko-KR" altLang="en-US" sz="1200" b="1" dirty="0">
                <a:solidFill>
                  <a:schemeClr val="tx1">
                    <a:lumMod val="75000"/>
                    <a:lumOff val="25000"/>
                  </a:schemeClr>
                </a:solidFill>
                <a:cs typeface="Arial" pitchFamily="34" charset="0"/>
              </a:endParaRPr>
            </a:p>
          </p:txBody>
        </p:sp>
      </p:grpSp>
      <p:sp>
        <p:nvSpPr>
          <p:cNvPr id="16" name="Arc 15">
            <a:extLst>
              <a:ext uri="{FF2B5EF4-FFF2-40B4-BE49-F238E27FC236}">
                <a16:creationId xmlns:a16="http://schemas.microsoft.com/office/drawing/2014/main" id="{0BDE022D-1050-48CA-B15B-B2058A6960E8}"/>
              </a:ext>
            </a:extLst>
          </p:cNvPr>
          <p:cNvSpPr/>
          <p:nvPr/>
        </p:nvSpPr>
        <p:spPr>
          <a:xfrm rot="18000000">
            <a:off x="6008259" y="2938274"/>
            <a:ext cx="1900530" cy="2092809"/>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7" name="Arc 16">
            <a:extLst>
              <a:ext uri="{FF2B5EF4-FFF2-40B4-BE49-F238E27FC236}">
                <a16:creationId xmlns:a16="http://schemas.microsoft.com/office/drawing/2014/main" id="{F7CE0534-B5EC-47FB-8885-DAF66580103D}"/>
              </a:ext>
            </a:extLst>
          </p:cNvPr>
          <p:cNvSpPr/>
          <p:nvPr/>
        </p:nvSpPr>
        <p:spPr>
          <a:xfrm rot="8100000" flipH="1">
            <a:off x="8925658" y="1616012"/>
            <a:ext cx="1438485" cy="1528574"/>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8" name="Arc 17">
            <a:extLst>
              <a:ext uri="{FF2B5EF4-FFF2-40B4-BE49-F238E27FC236}">
                <a16:creationId xmlns:a16="http://schemas.microsoft.com/office/drawing/2014/main" id="{D1E8C5FE-A61A-42F4-997A-C8C9C8E5A271}"/>
              </a:ext>
            </a:extLst>
          </p:cNvPr>
          <p:cNvSpPr/>
          <p:nvPr/>
        </p:nvSpPr>
        <p:spPr>
          <a:xfrm rot="18900000" flipH="1">
            <a:off x="3014799" y="3437291"/>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3" name="Arc 22">
            <a:extLst>
              <a:ext uri="{FF2B5EF4-FFF2-40B4-BE49-F238E27FC236}">
                <a16:creationId xmlns:a16="http://schemas.microsoft.com/office/drawing/2014/main" id="{30A117B4-BEC3-4E6A-BA92-EC16AA9E2262}"/>
              </a:ext>
            </a:extLst>
          </p:cNvPr>
          <p:cNvSpPr/>
          <p:nvPr/>
        </p:nvSpPr>
        <p:spPr>
          <a:xfrm rot="2700000">
            <a:off x="7344893" y="5520229"/>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13" name="Image 112">
            <a:extLst>
              <a:ext uri="{FF2B5EF4-FFF2-40B4-BE49-F238E27FC236}">
                <a16:creationId xmlns:a16="http://schemas.microsoft.com/office/drawing/2014/main" id="{17014CCB-0C27-BF41-8ECA-3ABB1C45A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435" y="3452578"/>
            <a:ext cx="1388819" cy="1446941"/>
          </a:xfrm>
          <a:prstGeom prst="rect">
            <a:avLst/>
          </a:prstGeom>
        </p:spPr>
      </p:pic>
      <p:pic>
        <p:nvPicPr>
          <p:cNvPr id="115" name="Image 114">
            <a:extLst>
              <a:ext uri="{FF2B5EF4-FFF2-40B4-BE49-F238E27FC236}">
                <a16:creationId xmlns:a16="http://schemas.microsoft.com/office/drawing/2014/main" id="{A2EC1BE3-648C-3F40-AD95-0826CBBB0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106" y="3513904"/>
            <a:ext cx="1102593" cy="1091456"/>
          </a:xfrm>
          <a:prstGeom prst="rect">
            <a:avLst/>
          </a:prstGeom>
        </p:spPr>
      </p:pic>
      <p:pic>
        <p:nvPicPr>
          <p:cNvPr id="117" name="Image 116">
            <a:extLst>
              <a:ext uri="{FF2B5EF4-FFF2-40B4-BE49-F238E27FC236}">
                <a16:creationId xmlns:a16="http://schemas.microsoft.com/office/drawing/2014/main" id="{9143282F-23BB-8345-B233-C10B09A06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2169" y="1613240"/>
            <a:ext cx="1339308" cy="1570830"/>
          </a:xfrm>
          <a:prstGeom prst="rect">
            <a:avLst/>
          </a:prstGeom>
        </p:spPr>
      </p:pic>
      <p:pic>
        <p:nvPicPr>
          <p:cNvPr id="119" name="Image 118">
            <a:extLst>
              <a:ext uri="{FF2B5EF4-FFF2-40B4-BE49-F238E27FC236}">
                <a16:creationId xmlns:a16="http://schemas.microsoft.com/office/drawing/2014/main" id="{F2514A38-DE10-8F48-B9F0-A47E19CD743B}"/>
              </a:ext>
            </a:extLst>
          </p:cNvPr>
          <p:cNvPicPr>
            <a:picLocks noChangeAspect="1"/>
          </p:cNvPicPr>
          <p:nvPr/>
        </p:nvPicPr>
        <p:blipFill rotWithShape="1">
          <a:blip r:embed="rId5">
            <a:extLst>
              <a:ext uri="{28A0092B-C50C-407E-A947-70E740481C1C}">
                <a14:useLocalDpi xmlns:a14="http://schemas.microsoft.com/office/drawing/2010/main" val="0"/>
              </a:ext>
            </a:extLst>
          </a:blip>
          <a:srcRect l="9274" t="21875" r="18337" b="25081"/>
          <a:stretch/>
        </p:blipFill>
        <p:spPr>
          <a:xfrm>
            <a:off x="7057228" y="5650339"/>
            <a:ext cx="1171395" cy="1145102"/>
          </a:xfrm>
          <a:prstGeom prst="rect">
            <a:avLst/>
          </a:prstGeom>
        </p:spPr>
      </p:pic>
      <p:sp>
        <p:nvSpPr>
          <p:cNvPr id="66" name="TextBox 37">
            <a:extLst>
              <a:ext uri="{FF2B5EF4-FFF2-40B4-BE49-F238E27FC236}">
                <a16:creationId xmlns:a16="http://schemas.microsoft.com/office/drawing/2014/main" id="{EA1E3CB0-FBA8-0247-BA20-74BC06362DCF}"/>
              </a:ext>
            </a:extLst>
          </p:cNvPr>
          <p:cNvSpPr txBox="1"/>
          <p:nvPr/>
        </p:nvSpPr>
        <p:spPr>
          <a:xfrm>
            <a:off x="287699" y="5529979"/>
            <a:ext cx="3049471" cy="646331"/>
          </a:xfrm>
          <a:prstGeom prst="rect">
            <a:avLst/>
          </a:prstGeom>
          <a:noFill/>
        </p:spPr>
        <p:txBody>
          <a:bodyPr wrap="square" rtlCol="0" anchor="ctr">
            <a:spAutoFit/>
          </a:bodyPr>
          <a:lstStyle/>
          <a:p>
            <a:pPr algn="r"/>
            <a:r>
              <a:rPr lang="en-GB" altLang="ko-KR" dirty="0">
                <a:solidFill>
                  <a:schemeClr val="tx1">
                    <a:lumMod val="75000"/>
                    <a:lumOff val="25000"/>
                  </a:schemeClr>
                </a:solidFill>
                <a:cs typeface="Arial" pitchFamily="34" charset="0"/>
              </a:rPr>
              <a:t>Design not very convenient for an assembly</a:t>
            </a:r>
            <a:endParaRPr lang="ko-KR" altLang="en-US" dirty="0">
              <a:solidFill>
                <a:schemeClr val="tx1">
                  <a:lumMod val="75000"/>
                  <a:lumOff val="25000"/>
                </a:schemeClr>
              </a:solidFill>
              <a:cs typeface="Arial" pitchFamily="34" charset="0"/>
            </a:endParaRPr>
          </a:p>
        </p:txBody>
      </p:sp>
      <p:sp>
        <p:nvSpPr>
          <p:cNvPr id="34" name="ZoneTexte 33">
            <a:extLst>
              <a:ext uri="{FF2B5EF4-FFF2-40B4-BE49-F238E27FC236}">
                <a16:creationId xmlns:a16="http://schemas.microsoft.com/office/drawing/2014/main" id="{A9A27A7E-798E-6C47-8545-521FF07BEAD2}"/>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10</a:t>
            </a:r>
          </a:p>
        </p:txBody>
      </p:sp>
      <p:sp>
        <p:nvSpPr>
          <p:cNvPr id="30" name="Text Placeholder 1">
            <a:extLst>
              <a:ext uri="{FF2B5EF4-FFF2-40B4-BE49-F238E27FC236}">
                <a16:creationId xmlns:a16="http://schemas.microsoft.com/office/drawing/2014/main" id="{D9633B7F-F697-274E-857C-E5C81B628BE7}"/>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I.2. Grooved bars</a:t>
            </a:r>
          </a:p>
        </p:txBody>
      </p:sp>
      <p:sp>
        <p:nvSpPr>
          <p:cNvPr id="37" name="TextBox 107">
            <a:extLst>
              <a:ext uri="{FF2B5EF4-FFF2-40B4-BE49-F238E27FC236}">
                <a16:creationId xmlns:a16="http://schemas.microsoft.com/office/drawing/2014/main" id="{3AD0C6ED-1FC7-8F41-92F5-E9C7441F970B}"/>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 Design for truss bars</a:t>
            </a:r>
          </a:p>
        </p:txBody>
      </p:sp>
      <p:sp>
        <p:nvSpPr>
          <p:cNvPr id="38" name="TextBox 107">
            <a:extLst>
              <a:ext uri="{FF2B5EF4-FFF2-40B4-BE49-F238E27FC236}">
                <a16:creationId xmlns:a16="http://schemas.microsoft.com/office/drawing/2014/main" id="{45BBB643-3B3C-2448-9C2E-E1A8AE3D00B5}"/>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39" name="TextBox 107">
            <a:extLst>
              <a:ext uri="{FF2B5EF4-FFF2-40B4-BE49-F238E27FC236}">
                <a16:creationId xmlns:a16="http://schemas.microsoft.com/office/drawing/2014/main" id="{1460D32E-BB29-334A-B87F-15F70DD12EF9}"/>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284624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P spid="23" grpId="0" animBg="1"/>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2">
            <a:extLst>
              <a:ext uri="{FF2B5EF4-FFF2-40B4-BE49-F238E27FC236}">
                <a16:creationId xmlns:a16="http://schemas.microsoft.com/office/drawing/2014/main" id="{1708D093-0E9B-574E-9FD0-EFC27CC1AB44}"/>
              </a:ext>
            </a:extLst>
          </p:cNvPr>
          <p:cNvGrpSpPr/>
          <p:nvPr/>
        </p:nvGrpSpPr>
        <p:grpSpPr>
          <a:xfrm>
            <a:off x="4729521" y="2213012"/>
            <a:ext cx="6742022" cy="3998370"/>
            <a:chOff x="2771800" y="2419161"/>
            <a:chExt cx="3500774" cy="2022882"/>
          </a:xfrm>
        </p:grpSpPr>
        <p:sp>
          <p:nvSpPr>
            <p:cNvPr id="84" name="Oval 3">
              <a:extLst>
                <a:ext uri="{FF2B5EF4-FFF2-40B4-BE49-F238E27FC236}">
                  <a16:creationId xmlns:a16="http://schemas.microsoft.com/office/drawing/2014/main" id="{C42213A6-B6A7-A84E-84C9-6C65DC982E70}"/>
                </a:ext>
              </a:extLst>
            </p:cNvPr>
            <p:cNvSpPr/>
            <p:nvPr/>
          </p:nvSpPr>
          <p:spPr>
            <a:xfrm>
              <a:off x="2771800" y="2419161"/>
              <a:ext cx="2016224" cy="201622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5" name="Oval 4">
              <a:extLst>
                <a:ext uri="{FF2B5EF4-FFF2-40B4-BE49-F238E27FC236}">
                  <a16:creationId xmlns:a16="http://schemas.microsoft.com/office/drawing/2014/main" id="{3A32B3CA-DBBB-6943-8C26-9F157BD564EA}"/>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pic>
        <p:nvPicPr>
          <p:cNvPr id="14" name="Image 13">
            <a:extLst>
              <a:ext uri="{FF2B5EF4-FFF2-40B4-BE49-F238E27FC236}">
                <a16:creationId xmlns:a16="http://schemas.microsoft.com/office/drawing/2014/main" id="{3D20A862-A19F-784F-98D2-9A472166C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263" y="2281690"/>
            <a:ext cx="2802665" cy="3662479"/>
          </a:xfrm>
          <a:prstGeom prst="rect">
            <a:avLst/>
          </a:prstGeom>
        </p:spPr>
      </p:pic>
      <p:pic>
        <p:nvPicPr>
          <p:cNvPr id="3" name="Image 2">
            <a:extLst>
              <a:ext uri="{FF2B5EF4-FFF2-40B4-BE49-F238E27FC236}">
                <a16:creationId xmlns:a16="http://schemas.microsoft.com/office/drawing/2014/main" id="{B75788F8-9507-CC4D-8B9A-5010EF71A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866888">
            <a:off x="7818857" y="2367086"/>
            <a:ext cx="3970361" cy="3218082"/>
          </a:xfrm>
          <a:prstGeom prst="rect">
            <a:avLst/>
          </a:prstGeom>
        </p:spPr>
      </p:pic>
      <p:grpSp>
        <p:nvGrpSpPr>
          <p:cNvPr id="34" name="Group 1">
            <a:extLst>
              <a:ext uri="{FF2B5EF4-FFF2-40B4-BE49-F238E27FC236}">
                <a16:creationId xmlns:a16="http://schemas.microsoft.com/office/drawing/2014/main" id="{11938B24-8048-0C4C-8548-4A27AF103DFB}"/>
              </a:ext>
            </a:extLst>
          </p:cNvPr>
          <p:cNvGrpSpPr/>
          <p:nvPr/>
        </p:nvGrpSpPr>
        <p:grpSpPr>
          <a:xfrm>
            <a:off x="3960" y="1976822"/>
            <a:ext cx="3752642" cy="4272217"/>
            <a:chOff x="0" y="1992982"/>
            <a:chExt cx="3096864" cy="3380234"/>
          </a:xfrm>
        </p:grpSpPr>
        <p:sp>
          <p:nvSpPr>
            <p:cNvPr id="35" name="Rectangle 34">
              <a:extLst>
                <a:ext uri="{FF2B5EF4-FFF2-40B4-BE49-F238E27FC236}">
                  <a16:creationId xmlns:a16="http://schemas.microsoft.com/office/drawing/2014/main" id="{FFA157D8-55A2-3F46-B085-EBD6DE8E8AF1}"/>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6" name="Rectangle 35">
              <a:extLst>
                <a:ext uri="{FF2B5EF4-FFF2-40B4-BE49-F238E27FC236}">
                  <a16:creationId xmlns:a16="http://schemas.microsoft.com/office/drawing/2014/main" id="{543BEA30-9B44-2840-B7CF-B2E090AAE5C5}"/>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pic>
        <p:nvPicPr>
          <p:cNvPr id="19" name="Image 18">
            <a:extLst>
              <a:ext uri="{FF2B5EF4-FFF2-40B4-BE49-F238E27FC236}">
                <a16:creationId xmlns:a16="http://schemas.microsoft.com/office/drawing/2014/main" id="{1CD0D881-79FB-084E-87E1-B2A93C5C4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72" y="1836843"/>
            <a:ext cx="3444186" cy="4868169"/>
          </a:xfrm>
          <a:prstGeom prst="rect">
            <a:avLst/>
          </a:prstGeom>
        </p:spPr>
      </p:pic>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I.3. Flat bars</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4498F696-DC3C-3D4A-9410-02D621F2FE89}"/>
              </a:ext>
            </a:extLst>
          </p:cNvPr>
          <p:cNvCxnSpPr>
            <a:cxnSpLocks/>
          </p:cNvCxnSpPr>
          <p:nvPr/>
        </p:nvCxnSpPr>
        <p:spPr>
          <a:xfrm>
            <a:off x="1354041" y="2263170"/>
            <a:ext cx="4926" cy="2384053"/>
          </a:xfrm>
          <a:prstGeom prst="straightConnector1">
            <a:avLst/>
          </a:prstGeom>
          <a:ln w="9525" cap="flat" cmpd="sng" algn="ctr">
            <a:solidFill>
              <a:schemeClr val="bg1"/>
            </a:solidFill>
            <a:prstDash val="solid"/>
            <a:round/>
            <a:headEnd type="stealth" w="med" len="lg"/>
            <a:tailEnd type="stealth" w="med" len="lg"/>
          </a:ln>
        </p:spPr>
        <p:style>
          <a:lnRef idx="0">
            <a:scrgbClr r="0" g="0" b="0"/>
          </a:lnRef>
          <a:fillRef idx="0">
            <a:scrgbClr r="0" g="0" b="0"/>
          </a:fillRef>
          <a:effectRef idx="0">
            <a:scrgbClr r="0" g="0" b="0"/>
          </a:effectRef>
          <a:fontRef idx="minor">
            <a:schemeClr val="tx1"/>
          </a:fontRef>
        </p:style>
      </p:cxnSp>
      <p:cxnSp>
        <p:nvCxnSpPr>
          <p:cNvPr id="46" name="Connecteur droit 45">
            <a:extLst>
              <a:ext uri="{FF2B5EF4-FFF2-40B4-BE49-F238E27FC236}">
                <a16:creationId xmlns:a16="http://schemas.microsoft.com/office/drawing/2014/main" id="{E70B96DD-1C2F-FE4B-A19E-4EB9485BD720}"/>
              </a:ext>
            </a:extLst>
          </p:cNvPr>
          <p:cNvCxnSpPr>
            <a:cxnSpLocks/>
          </p:cNvCxnSpPr>
          <p:nvPr/>
        </p:nvCxnSpPr>
        <p:spPr>
          <a:xfrm>
            <a:off x="1361292" y="4645673"/>
            <a:ext cx="468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AA71D20-52A2-DE46-86BF-E10F5760A1E3}"/>
              </a:ext>
            </a:extLst>
          </p:cNvPr>
          <p:cNvCxnSpPr>
            <a:cxnSpLocks/>
          </p:cNvCxnSpPr>
          <p:nvPr/>
        </p:nvCxnSpPr>
        <p:spPr>
          <a:xfrm flipV="1">
            <a:off x="1586976" y="5066122"/>
            <a:ext cx="170099" cy="9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6FF5D9B9-9F06-5E45-9A50-8B40261E187A}"/>
              </a:ext>
            </a:extLst>
          </p:cNvPr>
          <p:cNvCxnSpPr>
            <a:cxnSpLocks/>
          </p:cNvCxnSpPr>
          <p:nvPr/>
        </p:nvCxnSpPr>
        <p:spPr>
          <a:xfrm flipV="1">
            <a:off x="1587788" y="5154526"/>
            <a:ext cx="170099" cy="9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eur droit avec flèche 75">
            <a:extLst>
              <a:ext uri="{FF2B5EF4-FFF2-40B4-BE49-F238E27FC236}">
                <a16:creationId xmlns:a16="http://schemas.microsoft.com/office/drawing/2014/main" id="{BCF80CF9-ED09-8446-972A-9B11605643A6}"/>
              </a:ext>
            </a:extLst>
          </p:cNvPr>
          <p:cNvCxnSpPr>
            <a:cxnSpLocks/>
          </p:cNvCxnSpPr>
          <p:nvPr/>
        </p:nvCxnSpPr>
        <p:spPr>
          <a:xfrm flipH="1" flipV="1">
            <a:off x="1960966" y="5147466"/>
            <a:ext cx="319373" cy="160387"/>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3F1AA5F8-479E-554B-A911-6C8BF8B0103F}"/>
              </a:ext>
            </a:extLst>
          </p:cNvPr>
          <p:cNvCxnSpPr>
            <a:cxnSpLocks/>
          </p:cNvCxnSpPr>
          <p:nvPr/>
        </p:nvCxnSpPr>
        <p:spPr>
          <a:xfrm>
            <a:off x="1497497" y="5457177"/>
            <a:ext cx="180000" cy="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E3E19470-10F8-4E40-AFCC-76563178AB27}"/>
              </a:ext>
            </a:extLst>
          </p:cNvPr>
          <p:cNvCxnSpPr>
            <a:cxnSpLocks/>
          </p:cNvCxnSpPr>
          <p:nvPr/>
        </p:nvCxnSpPr>
        <p:spPr>
          <a:xfrm flipH="1">
            <a:off x="2101473" y="5460231"/>
            <a:ext cx="180000" cy="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93" name="Connecteur droit 92">
            <a:extLst>
              <a:ext uri="{FF2B5EF4-FFF2-40B4-BE49-F238E27FC236}">
                <a16:creationId xmlns:a16="http://schemas.microsoft.com/office/drawing/2014/main" id="{8016B8F6-A51D-4348-983B-DA0B29C50AAF}"/>
              </a:ext>
            </a:extLst>
          </p:cNvPr>
          <p:cNvCxnSpPr>
            <a:cxnSpLocks/>
          </p:cNvCxnSpPr>
          <p:nvPr/>
        </p:nvCxnSpPr>
        <p:spPr>
          <a:xfrm>
            <a:off x="1683838" y="5462067"/>
            <a:ext cx="43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ZoneTexte 94">
            <a:extLst>
              <a:ext uri="{FF2B5EF4-FFF2-40B4-BE49-F238E27FC236}">
                <a16:creationId xmlns:a16="http://schemas.microsoft.com/office/drawing/2014/main" id="{ADE4F8DB-D280-6D42-8FA8-9CF97A43F18C}"/>
              </a:ext>
            </a:extLst>
          </p:cNvPr>
          <p:cNvSpPr txBox="1"/>
          <p:nvPr/>
        </p:nvSpPr>
        <p:spPr>
          <a:xfrm rot="16200000">
            <a:off x="989491" y="3350072"/>
            <a:ext cx="517093" cy="184666"/>
          </a:xfrm>
          <a:prstGeom prst="rect">
            <a:avLst/>
          </a:prstGeom>
          <a:noFill/>
        </p:spPr>
        <p:txBody>
          <a:bodyPr wrap="square" rtlCol="0">
            <a:spAutoFit/>
          </a:bodyPr>
          <a:lstStyle/>
          <a:p>
            <a:r>
              <a:rPr lang="fr-FR" sz="600" dirty="0">
                <a:solidFill>
                  <a:schemeClr val="bg1"/>
                </a:solidFill>
              </a:rPr>
              <a:t>72.88</a:t>
            </a:r>
          </a:p>
        </p:txBody>
      </p:sp>
      <p:cxnSp>
        <p:nvCxnSpPr>
          <p:cNvPr id="98" name="Connecteur droit avec flèche 97">
            <a:extLst>
              <a:ext uri="{FF2B5EF4-FFF2-40B4-BE49-F238E27FC236}">
                <a16:creationId xmlns:a16="http://schemas.microsoft.com/office/drawing/2014/main" id="{0536BC6F-ED30-1F4B-B6B4-DF7F507CCADC}"/>
              </a:ext>
            </a:extLst>
          </p:cNvPr>
          <p:cNvCxnSpPr>
            <a:cxnSpLocks/>
          </p:cNvCxnSpPr>
          <p:nvPr/>
        </p:nvCxnSpPr>
        <p:spPr>
          <a:xfrm>
            <a:off x="1587728" y="4918217"/>
            <a:ext cx="1"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9312F50D-99A1-384D-A225-BFF944250E72}"/>
              </a:ext>
            </a:extLst>
          </p:cNvPr>
          <p:cNvCxnSpPr>
            <a:cxnSpLocks/>
          </p:cNvCxnSpPr>
          <p:nvPr/>
        </p:nvCxnSpPr>
        <p:spPr>
          <a:xfrm flipH="1" flipV="1">
            <a:off x="1586976" y="5149696"/>
            <a:ext cx="0"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01" name="Connecteur droit 100">
            <a:extLst>
              <a:ext uri="{FF2B5EF4-FFF2-40B4-BE49-F238E27FC236}">
                <a16:creationId xmlns:a16="http://schemas.microsoft.com/office/drawing/2014/main" id="{EB600C42-41AD-BF4F-B9AF-D9E34F2A5392}"/>
              </a:ext>
            </a:extLst>
          </p:cNvPr>
          <p:cNvCxnSpPr>
            <a:cxnSpLocks/>
          </p:cNvCxnSpPr>
          <p:nvPr/>
        </p:nvCxnSpPr>
        <p:spPr>
          <a:xfrm flipH="1" flipV="1">
            <a:off x="1593340" y="5066528"/>
            <a:ext cx="0" cy="972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8" name="ZoneTexte 107">
            <a:extLst>
              <a:ext uri="{FF2B5EF4-FFF2-40B4-BE49-F238E27FC236}">
                <a16:creationId xmlns:a16="http://schemas.microsoft.com/office/drawing/2014/main" id="{C2E5836D-F9A8-B047-9A9E-967CEA301AB5}"/>
              </a:ext>
            </a:extLst>
          </p:cNvPr>
          <p:cNvSpPr txBox="1"/>
          <p:nvPr/>
        </p:nvSpPr>
        <p:spPr>
          <a:xfrm rot="16200000">
            <a:off x="1345340" y="5005984"/>
            <a:ext cx="370408" cy="176972"/>
          </a:xfrm>
          <a:prstGeom prst="rect">
            <a:avLst/>
          </a:prstGeom>
          <a:noFill/>
        </p:spPr>
        <p:txBody>
          <a:bodyPr wrap="square" rtlCol="0">
            <a:spAutoFit/>
          </a:bodyPr>
          <a:lstStyle/>
          <a:p>
            <a:r>
              <a:rPr lang="fr-FR" sz="550" dirty="0">
                <a:solidFill>
                  <a:schemeClr val="bg1"/>
                </a:solidFill>
              </a:rPr>
              <a:t>3.00</a:t>
            </a:r>
          </a:p>
        </p:txBody>
      </p:sp>
      <p:sp>
        <p:nvSpPr>
          <p:cNvPr id="109" name="ZoneTexte 108">
            <a:extLst>
              <a:ext uri="{FF2B5EF4-FFF2-40B4-BE49-F238E27FC236}">
                <a16:creationId xmlns:a16="http://schemas.microsoft.com/office/drawing/2014/main" id="{725BB6EC-40A9-1D49-810C-8122B8BEFBD8}"/>
              </a:ext>
            </a:extLst>
          </p:cNvPr>
          <p:cNvSpPr txBox="1"/>
          <p:nvPr/>
        </p:nvSpPr>
        <p:spPr>
          <a:xfrm>
            <a:off x="1721571" y="5328703"/>
            <a:ext cx="370408" cy="176972"/>
          </a:xfrm>
          <a:prstGeom prst="rect">
            <a:avLst/>
          </a:prstGeom>
          <a:noFill/>
        </p:spPr>
        <p:txBody>
          <a:bodyPr wrap="square" rtlCol="0">
            <a:spAutoFit/>
          </a:bodyPr>
          <a:lstStyle/>
          <a:p>
            <a:r>
              <a:rPr lang="fr-FR" sz="550" dirty="0">
                <a:solidFill>
                  <a:schemeClr val="bg1"/>
                </a:solidFill>
              </a:rPr>
              <a:t>13.00</a:t>
            </a:r>
          </a:p>
        </p:txBody>
      </p:sp>
      <p:cxnSp>
        <p:nvCxnSpPr>
          <p:cNvPr id="72" name="Connecteur droit 71">
            <a:extLst>
              <a:ext uri="{FF2B5EF4-FFF2-40B4-BE49-F238E27FC236}">
                <a16:creationId xmlns:a16="http://schemas.microsoft.com/office/drawing/2014/main" id="{61C96FA7-2586-CA49-AF17-19B40B2FF5E5}"/>
              </a:ext>
            </a:extLst>
          </p:cNvPr>
          <p:cNvCxnSpPr>
            <a:cxnSpLocks/>
          </p:cNvCxnSpPr>
          <p:nvPr/>
        </p:nvCxnSpPr>
        <p:spPr>
          <a:xfrm>
            <a:off x="1532196" y="3327531"/>
            <a:ext cx="25199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Connecteur droit 72">
            <a:extLst>
              <a:ext uri="{FF2B5EF4-FFF2-40B4-BE49-F238E27FC236}">
                <a16:creationId xmlns:a16="http://schemas.microsoft.com/office/drawing/2014/main" id="{E87CBB69-6B4B-3547-A0DC-701132B341B3}"/>
              </a:ext>
            </a:extLst>
          </p:cNvPr>
          <p:cNvCxnSpPr>
            <a:cxnSpLocks/>
          </p:cNvCxnSpPr>
          <p:nvPr/>
        </p:nvCxnSpPr>
        <p:spPr>
          <a:xfrm>
            <a:off x="1352709" y="2260944"/>
            <a:ext cx="468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Connecteur droit avec flèche 73">
            <a:extLst>
              <a:ext uri="{FF2B5EF4-FFF2-40B4-BE49-F238E27FC236}">
                <a16:creationId xmlns:a16="http://schemas.microsoft.com/office/drawing/2014/main" id="{A0DEFD45-EB17-9A45-9AA9-F81A32D6C77D}"/>
              </a:ext>
            </a:extLst>
          </p:cNvPr>
          <p:cNvCxnSpPr>
            <a:cxnSpLocks/>
          </p:cNvCxnSpPr>
          <p:nvPr/>
        </p:nvCxnSpPr>
        <p:spPr>
          <a:xfrm flipH="1">
            <a:off x="1531805" y="3319543"/>
            <a:ext cx="162" cy="1313168"/>
          </a:xfrm>
          <a:prstGeom prst="straightConnector1">
            <a:avLst/>
          </a:prstGeom>
          <a:ln w="9525" cap="flat" cmpd="sng" algn="ctr">
            <a:solidFill>
              <a:schemeClr val="bg1"/>
            </a:solidFill>
            <a:prstDash val="solid"/>
            <a:round/>
            <a:headEnd type="stealth" w="med" len="lg"/>
            <a:tailEnd type="stealth" w="med" len="lg"/>
          </a:ln>
        </p:spPr>
        <p:style>
          <a:lnRef idx="0">
            <a:scrgbClr r="0" g="0" b="0"/>
          </a:lnRef>
          <a:fillRef idx="0">
            <a:scrgbClr r="0" g="0" b="0"/>
          </a:fillRef>
          <a:effectRef idx="0">
            <a:scrgbClr r="0" g="0" b="0"/>
          </a:effectRef>
          <a:fontRef idx="minor">
            <a:schemeClr val="tx1"/>
          </a:fontRef>
        </p:style>
      </p:cxnSp>
      <p:cxnSp>
        <p:nvCxnSpPr>
          <p:cNvPr id="78" name="Connecteur droit 77">
            <a:extLst>
              <a:ext uri="{FF2B5EF4-FFF2-40B4-BE49-F238E27FC236}">
                <a16:creationId xmlns:a16="http://schemas.microsoft.com/office/drawing/2014/main" id="{A3160290-F935-5045-9A08-74D5FE88F8B6}"/>
              </a:ext>
            </a:extLst>
          </p:cNvPr>
          <p:cNvCxnSpPr>
            <a:cxnSpLocks/>
          </p:cNvCxnSpPr>
          <p:nvPr/>
        </p:nvCxnSpPr>
        <p:spPr>
          <a:xfrm>
            <a:off x="1749481" y="3400998"/>
            <a:ext cx="4738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354200A8-87C7-B04D-9A17-83D03AA73D9C}"/>
              </a:ext>
            </a:extLst>
          </p:cNvPr>
          <p:cNvCxnSpPr>
            <a:cxnSpLocks/>
          </p:cNvCxnSpPr>
          <p:nvPr/>
        </p:nvCxnSpPr>
        <p:spPr>
          <a:xfrm>
            <a:off x="1753779" y="3501886"/>
            <a:ext cx="47381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0DA5FF7-E9F1-9B42-8CB0-ED13C07502D4}"/>
              </a:ext>
            </a:extLst>
          </p:cNvPr>
          <p:cNvCxnSpPr>
            <a:cxnSpLocks/>
          </p:cNvCxnSpPr>
          <p:nvPr/>
        </p:nvCxnSpPr>
        <p:spPr>
          <a:xfrm flipV="1">
            <a:off x="2226515" y="3394239"/>
            <a:ext cx="0" cy="108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E79818B6-D0E9-0547-95FA-ACEA8E50B601}"/>
              </a:ext>
            </a:extLst>
          </p:cNvPr>
          <p:cNvCxnSpPr>
            <a:cxnSpLocks/>
          </p:cNvCxnSpPr>
          <p:nvPr/>
        </p:nvCxnSpPr>
        <p:spPr>
          <a:xfrm>
            <a:off x="2227910" y="3254240"/>
            <a:ext cx="0"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53A55C9D-FF39-2D4B-8C36-AB75AB35E1BB}"/>
              </a:ext>
            </a:extLst>
          </p:cNvPr>
          <p:cNvCxnSpPr>
            <a:cxnSpLocks/>
          </p:cNvCxnSpPr>
          <p:nvPr/>
        </p:nvCxnSpPr>
        <p:spPr>
          <a:xfrm flipV="1">
            <a:off x="2228555" y="3492058"/>
            <a:ext cx="0"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ECB0EDFF-A71D-8A4A-9A15-D7D38D5EBE00}"/>
              </a:ext>
            </a:extLst>
          </p:cNvPr>
          <p:cNvCxnSpPr>
            <a:cxnSpLocks/>
          </p:cNvCxnSpPr>
          <p:nvPr/>
        </p:nvCxnSpPr>
        <p:spPr>
          <a:xfrm flipV="1">
            <a:off x="2105041" y="5066466"/>
            <a:ext cx="0" cy="39596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Connecteur droit 89">
            <a:extLst>
              <a:ext uri="{FF2B5EF4-FFF2-40B4-BE49-F238E27FC236}">
                <a16:creationId xmlns:a16="http://schemas.microsoft.com/office/drawing/2014/main" id="{DB749E3D-9A36-EC40-86FE-A668E3ABA3A4}"/>
              </a:ext>
            </a:extLst>
          </p:cNvPr>
          <p:cNvCxnSpPr>
            <a:cxnSpLocks/>
          </p:cNvCxnSpPr>
          <p:nvPr/>
        </p:nvCxnSpPr>
        <p:spPr>
          <a:xfrm flipV="1">
            <a:off x="1684228" y="5066466"/>
            <a:ext cx="0" cy="39596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ZoneTexte 91">
            <a:extLst>
              <a:ext uri="{FF2B5EF4-FFF2-40B4-BE49-F238E27FC236}">
                <a16:creationId xmlns:a16="http://schemas.microsoft.com/office/drawing/2014/main" id="{1CA5D322-D2E7-E544-9646-E1703AAF1EFF}"/>
              </a:ext>
            </a:extLst>
          </p:cNvPr>
          <p:cNvSpPr txBox="1"/>
          <p:nvPr/>
        </p:nvSpPr>
        <p:spPr>
          <a:xfrm rot="1662803">
            <a:off x="2037377" y="5139881"/>
            <a:ext cx="370408" cy="176972"/>
          </a:xfrm>
          <a:prstGeom prst="rect">
            <a:avLst/>
          </a:prstGeom>
          <a:noFill/>
        </p:spPr>
        <p:txBody>
          <a:bodyPr wrap="square" rtlCol="0">
            <a:spAutoFit/>
          </a:bodyPr>
          <a:lstStyle/>
          <a:p>
            <a:r>
              <a:rPr lang="fr-FR" sz="550" dirty="0">
                <a:solidFill>
                  <a:schemeClr val="bg1"/>
                </a:solidFill>
              </a:rPr>
              <a:t>R1.50</a:t>
            </a:r>
          </a:p>
        </p:txBody>
      </p:sp>
      <p:sp>
        <p:nvSpPr>
          <p:cNvPr id="94" name="ZoneTexte 93">
            <a:extLst>
              <a:ext uri="{FF2B5EF4-FFF2-40B4-BE49-F238E27FC236}">
                <a16:creationId xmlns:a16="http://schemas.microsoft.com/office/drawing/2014/main" id="{A04FC2DF-E8F9-554E-949B-E5A0F5457F91}"/>
              </a:ext>
            </a:extLst>
          </p:cNvPr>
          <p:cNvSpPr txBox="1"/>
          <p:nvPr/>
        </p:nvSpPr>
        <p:spPr>
          <a:xfrm rot="16200000">
            <a:off x="1204538" y="3745299"/>
            <a:ext cx="517093" cy="184666"/>
          </a:xfrm>
          <a:prstGeom prst="rect">
            <a:avLst/>
          </a:prstGeom>
          <a:noFill/>
        </p:spPr>
        <p:txBody>
          <a:bodyPr wrap="square" rtlCol="0">
            <a:spAutoFit/>
          </a:bodyPr>
          <a:lstStyle/>
          <a:p>
            <a:r>
              <a:rPr lang="fr-FR" sz="600" dirty="0">
                <a:solidFill>
                  <a:schemeClr val="bg1"/>
                </a:solidFill>
              </a:rPr>
              <a:t>40.50</a:t>
            </a:r>
          </a:p>
        </p:txBody>
      </p:sp>
      <p:sp>
        <p:nvSpPr>
          <p:cNvPr id="99" name="ZoneTexte 98">
            <a:extLst>
              <a:ext uri="{FF2B5EF4-FFF2-40B4-BE49-F238E27FC236}">
                <a16:creationId xmlns:a16="http://schemas.microsoft.com/office/drawing/2014/main" id="{49859CF3-D849-7140-A53E-90B93C66B75A}"/>
              </a:ext>
            </a:extLst>
          </p:cNvPr>
          <p:cNvSpPr txBox="1"/>
          <p:nvPr/>
        </p:nvSpPr>
        <p:spPr>
          <a:xfrm rot="5400000">
            <a:off x="2037861" y="3427818"/>
            <a:ext cx="517093" cy="184666"/>
          </a:xfrm>
          <a:prstGeom prst="rect">
            <a:avLst/>
          </a:prstGeom>
          <a:noFill/>
        </p:spPr>
        <p:txBody>
          <a:bodyPr wrap="square" rtlCol="0">
            <a:spAutoFit/>
          </a:bodyPr>
          <a:lstStyle/>
          <a:p>
            <a:r>
              <a:rPr lang="fr-FR" sz="600" dirty="0">
                <a:solidFill>
                  <a:schemeClr val="bg1"/>
                </a:solidFill>
              </a:rPr>
              <a:t>Ø3.00</a:t>
            </a:r>
          </a:p>
        </p:txBody>
      </p:sp>
      <p:cxnSp>
        <p:nvCxnSpPr>
          <p:cNvPr id="102" name="Connecteur droit avec flèche 101">
            <a:extLst>
              <a:ext uri="{FF2B5EF4-FFF2-40B4-BE49-F238E27FC236}">
                <a16:creationId xmlns:a16="http://schemas.microsoft.com/office/drawing/2014/main" id="{68CF3601-D4AF-C244-AA84-8EE919DF19C5}"/>
              </a:ext>
            </a:extLst>
          </p:cNvPr>
          <p:cNvCxnSpPr>
            <a:cxnSpLocks/>
          </p:cNvCxnSpPr>
          <p:nvPr/>
        </p:nvCxnSpPr>
        <p:spPr>
          <a:xfrm flipV="1">
            <a:off x="2596055" y="2167651"/>
            <a:ext cx="180000" cy="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a:extLst>
              <a:ext uri="{FF2B5EF4-FFF2-40B4-BE49-F238E27FC236}">
                <a16:creationId xmlns:a16="http://schemas.microsoft.com/office/drawing/2014/main" id="{779CDCF5-7520-1D4E-A307-15B333FD747B}"/>
              </a:ext>
            </a:extLst>
          </p:cNvPr>
          <p:cNvCxnSpPr>
            <a:cxnSpLocks/>
          </p:cNvCxnSpPr>
          <p:nvPr/>
        </p:nvCxnSpPr>
        <p:spPr>
          <a:xfrm flipH="1" flipV="1">
            <a:off x="2855102" y="2167649"/>
            <a:ext cx="180000" cy="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10" name="Connecteur droit 109">
            <a:extLst>
              <a:ext uri="{FF2B5EF4-FFF2-40B4-BE49-F238E27FC236}">
                <a16:creationId xmlns:a16="http://schemas.microsoft.com/office/drawing/2014/main" id="{A6B37BC3-6DE2-2948-87BC-311546809441}"/>
              </a:ext>
            </a:extLst>
          </p:cNvPr>
          <p:cNvCxnSpPr>
            <a:cxnSpLocks/>
          </p:cNvCxnSpPr>
          <p:nvPr/>
        </p:nvCxnSpPr>
        <p:spPr>
          <a:xfrm>
            <a:off x="2770801" y="2172904"/>
            <a:ext cx="936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0FDD517E-620B-D547-921F-2B9D41ADBC9C}"/>
              </a:ext>
            </a:extLst>
          </p:cNvPr>
          <p:cNvCxnSpPr>
            <a:cxnSpLocks/>
          </p:cNvCxnSpPr>
          <p:nvPr/>
        </p:nvCxnSpPr>
        <p:spPr>
          <a:xfrm flipV="1">
            <a:off x="2865612" y="2167649"/>
            <a:ext cx="0" cy="11655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Connecteur droit 113">
            <a:extLst>
              <a:ext uri="{FF2B5EF4-FFF2-40B4-BE49-F238E27FC236}">
                <a16:creationId xmlns:a16="http://schemas.microsoft.com/office/drawing/2014/main" id="{F5FCA345-0906-F14E-872E-E3FD76D32912}"/>
              </a:ext>
            </a:extLst>
          </p:cNvPr>
          <p:cNvCxnSpPr>
            <a:cxnSpLocks/>
          </p:cNvCxnSpPr>
          <p:nvPr/>
        </p:nvCxnSpPr>
        <p:spPr>
          <a:xfrm flipV="1">
            <a:off x="2770800" y="2167649"/>
            <a:ext cx="0" cy="10784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6" name="ZoneTexte 115">
            <a:extLst>
              <a:ext uri="{FF2B5EF4-FFF2-40B4-BE49-F238E27FC236}">
                <a16:creationId xmlns:a16="http://schemas.microsoft.com/office/drawing/2014/main" id="{4AD6C14A-042F-BE41-B7B0-B8E31DFDB789}"/>
              </a:ext>
            </a:extLst>
          </p:cNvPr>
          <p:cNvSpPr txBox="1"/>
          <p:nvPr/>
        </p:nvSpPr>
        <p:spPr>
          <a:xfrm>
            <a:off x="2619231" y="1996777"/>
            <a:ext cx="517093" cy="184666"/>
          </a:xfrm>
          <a:prstGeom prst="rect">
            <a:avLst/>
          </a:prstGeom>
          <a:noFill/>
        </p:spPr>
        <p:txBody>
          <a:bodyPr wrap="square" rtlCol="0">
            <a:spAutoFit/>
          </a:bodyPr>
          <a:lstStyle/>
          <a:p>
            <a:r>
              <a:rPr lang="fr-FR" sz="600" dirty="0">
                <a:solidFill>
                  <a:schemeClr val="bg1"/>
                </a:solidFill>
              </a:rPr>
              <a:t>Ø3.00</a:t>
            </a:r>
          </a:p>
        </p:txBody>
      </p:sp>
      <p:cxnSp>
        <p:nvCxnSpPr>
          <p:cNvPr id="118" name="Connecteur droit avec flèche 117">
            <a:extLst>
              <a:ext uri="{FF2B5EF4-FFF2-40B4-BE49-F238E27FC236}">
                <a16:creationId xmlns:a16="http://schemas.microsoft.com/office/drawing/2014/main" id="{1F8C642A-D8CD-6C4B-AA16-EEFB7A6A89B3}"/>
              </a:ext>
            </a:extLst>
          </p:cNvPr>
          <p:cNvCxnSpPr>
            <a:cxnSpLocks/>
          </p:cNvCxnSpPr>
          <p:nvPr/>
        </p:nvCxnSpPr>
        <p:spPr>
          <a:xfrm>
            <a:off x="2504429" y="4443225"/>
            <a:ext cx="1"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a:extLst>
              <a:ext uri="{FF2B5EF4-FFF2-40B4-BE49-F238E27FC236}">
                <a16:creationId xmlns:a16="http://schemas.microsoft.com/office/drawing/2014/main" id="{4F173C6E-0D85-5C40-B834-785CBB57D131}"/>
              </a:ext>
            </a:extLst>
          </p:cNvPr>
          <p:cNvCxnSpPr>
            <a:cxnSpLocks/>
          </p:cNvCxnSpPr>
          <p:nvPr/>
        </p:nvCxnSpPr>
        <p:spPr>
          <a:xfrm flipH="1" flipV="1">
            <a:off x="2504819" y="4632711"/>
            <a:ext cx="0"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21" name="Connecteur droit 120">
            <a:extLst>
              <a:ext uri="{FF2B5EF4-FFF2-40B4-BE49-F238E27FC236}">
                <a16:creationId xmlns:a16="http://schemas.microsoft.com/office/drawing/2014/main" id="{1A61B0D6-75B1-3740-8B83-D5240D884B6A}"/>
              </a:ext>
            </a:extLst>
          </p:cNvPr>
          <p:cNvCxnSpPr>
            <a:cxnSpLocks/>
          </p:cNvCxnSpPr>
          <p:nvPr/>
        </p:nvCxnSpPr>
        <p:spPr>
          <a:xfrm flipH="1" flipV="1">
            <a:off x="2511340" y="4578657"/>
            <a:ext cx="0" cy="7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D3651F1E-C018-FF44-9350-18E8371124FE}"/>
              </a:ext>
            </a:extLst>
          </p:cNvPr>
          <p:cNvCxnSpPr>
            <a:cxnSpLocks/>
          </p:cNvCxnSpPr>
          <p:nvPr/>
        </p:nvCxnSpPr>
        <p:spPr>
          <a:xfrm>
            <a:off x="2506218" y="4578657"/>
            <a:ext cx="25105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Connecteur droit 122">
            <a:extLst>
              <a:ext uri="{FF2B5EF4-FFF2-40B4-BE49-F238E27FC236}">
                <a16:creationId xmlns:a16="http://schemas.microsoft.com/office/drawing/2014/main" id="{8B388A76-E029-7D4E-958E-C41684E3E29D}"/>
              </a:ext>
            </a:extLst>
          </p:cNvPr>
          <p:cNvCxnSpPr>
            <a:cxnSpLocks/>
          </p:cNvCxnSpPr>
          <p:nvPr/>
        </p:nvCxnSpPr>
        <p:spPr>
          <a:xfrm>
            <a:off x="2508421" y="4646831"/>
            <a:ext cx="25105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Connecteur droit 123">
            <a:extLst>
              <a:ext uri="{FF2B5EF4-FFF2-40B4-BE49-F238E27FC236}">
                <a16:creationId xmlns:a16="http://schemas.microsoft.com/office/drawing/2014/main" id="{3F06DC3A-BC66-994E-9F76-2791B97F818E}"/>
              </a:ext>
            </a:extLst>
          </p:cNvPr>
          <p:cNvCxnSpPr>
            <a:cxnSpLocks/>
          </p:cNvCxnSpPr>
          <p:nvPr/>
        </p:nvCxnSpPr>
        <p:spPr>
          <a:xfrm>
            <a:off x="2501455" y="4578657"/>
            <a:ext cx="25105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25" name="ZoneTexte 124">
            <a:extLst>
              <a:ext uri="{FF2B5EF4-FFF2-40B4-BE49-F238E27FC236}">
                <a16:creationId xmlns:a16="http://schemas.microsoft.com/office/drawing/2014/main" id="{51C3378A-CE89-EA40-90C2-0A542C205B20}"/>
              </a:ext>
            </a:extLst>
          </p:cNvPr>
          <p:cNvSpPr txBox="1"/>
          <p:nvPr/>
        </p:nvSpPr>
        <p:spPr>
          <a:xfrm rot="16200000">
            <a:off x="2305102" y="4464536"/>
            <a:ext cx="370408" cy="261610"/>
          </a:xfrm>
          <a:prstGeom prst="rect">
            <a:avLst/>
          </a:prstGeom>
          <a:noFill/>
        </p:spPr>
        <p:txBody>
          <a:bodyPr wrap="square" rtlCol="0">
            <a:spAutoFit/>
          </a:bodyPr>
          <a:lstStyle/>
          <a:p>
            <a:r>
              <a:rPr lang="fr-FR" sz="550" dirty="0">
                <a:solidFill>
                  <a:schemeClr val="bg1"/>
                </a:solidFill>
              </a:rPr>
              <a:t>2.05</a:t>
            </a:r>
          </a:p>
          <a:p>
            <a:endParaRPr lang="fr-FR" sz="550" dirty="0">
              <a:solidFill>
                <a:schemeClr val="bg1"/>
              </a:solidFill>
            </a:endParaRPr>
          </a:p>
        </p:txBody>
      </p:sp>
      <p:cxnSp>
        <p:nvCxnSpPr>
          <p:cNvPr id="128" name="Connecteur droit 127">
            <a:extLst>
              <a:ext uri="{FF2B5EF4-FFF2-40B4-BE49-F238E27FC236}">
                <a16:creationId xmlns:a16="http://schemas.microsoft.com/office/drawing/2014/main" id="{95CF8C59-6AD1-D946-A818-CAC038147F79}"/>
              </a:ext>
            </a:extLst>
          </p:cNvPr>
          <p:cNvCxnSpPr>
            <a:cxnSpLocks/>
          </p:cNvCxnSpPr>
          <p:nvPr/>
        </p:nvCxnSpPr>
        <p:spPr>
          <a:xfrm flipV="1">
            <a:off x="2679042" y="3564059"/>
            <a:ext cx="0" cy="129248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Connecteur droit 128">
            <a:extLst>
              <a:ext uri="{FF2B5EF4-FFF2-40B4-BE49-F238E27FC236}">
                <a16:creationId xmlns:a16="http://schemas.microsoft.com/office/drawing/2014/main" id="{E8541533-1A0F-B94E-BB15-6FD634863A55}"/>
              </a:ext>
            </a:extLst>
          </p:cNvPr>
          <p:cNvCxnSpPr>
            <a:cxnSpLocks/>
          </p:cNvCxnSpPr>
          <p:nvPr/>
        </p:nvCxnSpPr>
        <p:spPr>
          <a:xfrm flipH="1" flipV="1">
            <a:off x="2598572" y="4578657"/>
            <a:ext cx="0" cy="29069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Connecteur droit avec flèche 129">
            <a:extLst>
              <a:ext uri="{FF2B5EF4-FFF2-40B4-BE49-F238E27FC236}">
                <a16:creationId xmlns:a16="http://schemas.microsoft.com/office/drawing/2014/main" id="{BE8683D4-B4BE-9946-A711-8AE161030F3A}"/>
              </a:ext>
            </a:extLst>
          </p:cNvPr>
          <p:cNvCxnSpPr>
            <a:cxnSpLocks/>
          </p:cNvCxnSpPr>
          <p:nvPr/>
        </p:nvCxnSpPr>
        <p:spPr>
          <a:xfrm flipH="1">
            <a:off x="2662508" y="4857499"/>
            <a:ext cx="180000" cy="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31" name="Connecteur droit avec flèche 130">
            <a:extLst>
              <a:ext uri="{FF2B5EF4-FFF2-40B4-BE49-F238E27FC236}">
                <a16:creationId xmlns:a16="http://schemas.microsoft.com/office/drawing/2014/main" id="{4102B311-6B04-F54A-ABD9-C7D33BA9D649}"/>
              </a:ext>
            </a:extLst>
          </p:cNvPr>
          <p:cNvCxnSpPr>
            <a:cxnSpLocks/>
          </p:cNvCxnSpPr>
          <p:nvPr/>
        </p:nvCxnSpPr>
        <p:spPr>
          <a:xfrm>
            <a:off x="2443399" y="4856541"/>
            <a:ext cx="162182" cy="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32" name="Connecteur droit 131">
            <a:extLst>
              <a:ext uri="{FF2B5EF4-FFF2-40B4-BE49-F238E27FC236}">
                <a16:creationId xmlns:a16="http://schemas.microsoft.com/office/drawing/2014/main" id="{09A32D05-7D50-6F46-AF97-228B998CFC40}"/>
              </a:ext>
            </a:extLst>
          </p:cNvPr>
          <p:cNvCxnSpPr>
            <a:cxnSpLocks/>
          </p:cNvCxnSpPr>
          <p:nvPr/>
        </p:nvCxnSpPr>
        <p:spPr>
          <a:xfrm>
            <a:off x="2591641" y="4864857"/>
            <a:ext cx="9427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4" name="ZoneTexte 133">
            <a:extLst>
              <a:ext uri="{FF2B5EF4-FFF2-40B4-BE49-F238E27FC236}">
                <a16:creationId xmlns:a16="http://schemas.microsoft.com/office/drawing/2014/main" id="{830C1B37-18A9-6B44-825E-8D0E974097A8}"/>
              </a:ext>
            </a:extLst>
          </p:cNvPr>
          <p:cNvSpPr txBox="1"/>
          <p:nvPr/>
        </p:nvSpPr>
        <p:spPr>
          <a:xfrm>
            <a:off x="2482305" y="4835727"/>
            <a:ext cx="370408" cy="261610"/>
          </a:xfrm>
          <a:prstGeom prst="rect">
            <a:avLst/>
          </a:prstGeom>
          <a:noFill/>
        </p:spPr>
        <p:txBody>
          <a:bodyPr wrap="square" rtlCol="0">
            <a:spAutoFit/>
          </a:bodyPr>
          <a:lstStyle/>
          <a:p>
            <a:r>
              <a:rPr lang="fr-FR" sz="550" dirty="0">
                <a:solidFill>
                  <a:schemeClr val="bg1"/>
                </a:solidFill>
              </a:rPr>
              <a:t>2.50</a:t>
            </a:r>
          </a:p>
          <a:p>
            <a:endParaRPr lang="fr-FR" sz="550" dirty="0">
              <a:solidFill>
                <a:schemeClr val="bg1"/>
              </a:solidFill>
            </a:endParaRPr>
          </a:p>
        </p:txBody>
      </p:sp>
      <p:sp>
        <p:nvSpPr>
          <p:cNvPr id="96" name="Freeform 70">
            <a:extLst>
              <a:ext uri="{FF2B5EF4-FFF2-40B4-BE49-F238E27FC236}">
                <a16:creationId xmlns:a16="http://schemas.microsoft.com/office/drawing/2014/main" id="{01F56F3F-7355-F947-89E8-371EBF3B70B3}"/>
              </a:ext>
            </a:extLst>
          </p:cNvPr>
          <p:cNvSpPr/>
          <p:nvPr/>
        </p:nvSpPr>
        <p:spPr>
          <a:xfrm rot="19068172" flipV="1">
            <a:off x="5128029" y="4638447"/>
            <a:ext cx="1822710" cy="46996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97" name="그룹 2">
            <a:extLst>
              <a:ext uri="{FF2B5EF4-FFF2-40B4-BE49-F238E27FC236}">
                <a16:creationId xmlns:a16="http://schemas.microsoft.com/office/drawing/2014/main" id="{0E0679D6-47F3-B548-BC38-F75623A6A578}"/>
              </a:ext>
            </a:extLst>
          </p:cNvPr>
          <p:cNvGrpSpPr/>
          <p:nvPr/>
        </p:nvGrpSpPr>
        <p:grpSpPr>
          <a:xfrm>
            <a:off x="4603435" y="5442123"/>
            <a:ext cx="1363114" cy="1345537"/>
            <a:chOff x="6609996" y="4624904"/>
            <a:chExt cx="911927" cy="911927"/>
          </a:xfrm>
        </p:grpSpPr>
        <p:sp>
          <p:nvSpPr>
            <p:cNvPr id="104" name="Oval 21">
              <a:extLst>
                <a:ext uri="{FF2B5EF4-FFF2-40B4-BE49-F238E27FC236}">
                  <a16:creationId xmlns:a16="http://schemas.microsoft.com/office/drawing/2014/main" id="{D3EAAAA7-C9F1-E048-8794-2F0A78ABEC94}"/>
                </a:ext>
              </a:extLst>
            </p:cNvPr>
            <p:cNvSpPr/>
            <p:nvPr/>
          </p:nvSpPr>
          <p:spPr>
            <a:xfrm>
              <a:off x="6609996" y="4624904"/>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5" name="Oval 22">
              <a:extLst>
                <a:ext uri="{FF2B5EF4-FFF2-40B4-BE49-F238E27FC236}">
                  <a16:creationId xmlns:a16="http://schemas.microsoft.com/office/drawing/2014/main" id="{1863D8CF-C9B7-D041-ABDD-B2D0C18454B0}"/>
                </a:ext>
              </a:extLst>
            </p:cNvPr>
            <p:cNvSpPr/>
            <p:nvPr/>
          </p:nvSpPr>
          <p:spPr>
            <a:xfrm>
              <a:off x="6685990" y="4700898"/>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ko-KR" sz="1200" dirty="0"/>
                <a:t>Magnets to hold the mirror</a:t>
              </a:r>
            </a:p>
          </p:txBody>
        </p:sp>
      </p:grpSp>
      <p:grpSp>
        <p:nvGrpSpPr>
          <p:cNvPr id="106" name="그룹 2">
            <a:extLst>
              <a:ext uri="{FF2B5EF4-FFF2-40B4-BE49-F238E27FC236}">
                <a16:creationId xmlns:a16="http://schemas.microsoft.com/office/drawing/2014/main" id="{7FA50C03-6249-BE40-8914-AFAAE9B4514A}"/>
              </a:ext>
            </a:extLst>
          </p:cNvPr>
          <p:cNvGrpSpPr/>
          <p:nvPr/>
        </p:nvGrpSpPr>
        <p:grpSpPr>
          <a:xfrm>
            <a:off x="10432673" y="1677068"/>
            <a:ext cx="1363114" cy="1345537"/>
            <a:chOff x="6609996" y="4624904"/>
            <a:chExt cx="911927" cy="911927"/>
          </a:xfrm>
        </p:grpSpPr>
        <p:sp>
          <p:nvSpPr>
            <p:cNvPr id="107" name="Oval 21">
              <a:extLst>
                <a:ext uri="{FF2B5EF4-FFF2-40B4-BE49-F238E27FC236}">
                  <a16:creationId xmlns:a16="http://schemas.microsoft.com/office/drawing/2014/main" id="{E70CB1AD-B535-1F40-8420-CA2CB1ADB00E}"/>
                </a:ext>
              </a:extLst>
            </p:cNvPr>
            <p:cNvSpPr/>
            <p:nvPr/>
          </p:nvSpPr>
          <p:spPr>
            <a:xfrm>
              <a:off x="6609996" y="4624904"/>
              <a:ext cx="911927" cy="911927"/>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1" name="Oval 22">
              <a:extLst>
                <a:ext uri="{FF2B5EF4-FFF2-40B4-BE49-F238E27FC236}">
                  <a16:creationId xmlns:a16="http://schemas.microsoft.com/office/drawing/2014/main" id="{1C6A5791-AF8F-C549-A6C3-1B479345DAD9}"/>
                </a:ext>
              </a:extLst>
            </p:cNvPr>
            <p:cNvSpPr/>
            <p:nvPr/>
          </p:nvSpPr>
          <p:spPr>
            <a:xfrm>
              <a:off x="6685990" y="4700898"/>
              <a:ext cx="759939" cy="7599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ko-KR" sz="1100" dirty="0"/>
                <a:t>Neodymium magnet</a:t>
              </a:r>
            </a:p>
          </p:txBody>
        </p:sp>
      </p:grpSp>
      <p:sp>
        <p:nvSpPr>
          <p:cNvPr id="113" name="Freeform 70">
            <a:extLst>
              <a:ext uri="{FF2B5EF4-FFF2-40B4-BE49-F238E27FC236}">
                <a16:creationId xmlns:a16="http://schemas.microsoft.com/office/drawing/2014/main" id="{69E88D31-F7D7-DD47-9B32-84F58E684F82}"/>
              </a:ext>
            </a:extLst>
          </p:cNvPr>
          <p:cNvSpPr/>
          <p:nvPr/>
        </p:nvSpPr>
        <p:spPr>
          <a:xfrm rot="19068172">
            <a:off x="9382128" y="2707552"/>
            <a:ext cx="1373870" cy="293672"/>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1" name="ZoneTexte 70">
            <a:extLst>
              <a:ext uri="{FF2B5EF4-FFF2-40B4-BE49-F238E27FC236}">
                <a16:creationId xmlns:a16="http://schemas.microsoft.com/office/drawing/2014/main" id="{16780F8D-8BEA-FA41-A0D7-7B6EA996F722}"/>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11</a:t>
            </a:r>
          </a:p>
        </p:txBody>
      </p:sp>
      <p:sp>
        <p:nvSpPr>
          <p:cNvPr id="75" name="TextBox 107">
            <a:extLst>
              <a:ext uri="{FF2B5EF4-FFF2-40B4-BE49-F238E27FC236}">
                <a16:creationId xmlns:a16="http://schemas.microsoft.com/office/drawing/2014/main" id="{AC26BD82-B509-6448-8B32-8E7D4D6C27F4}"/>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 Design for truss bars</a:t>
            </a:r>
          </a:p>
        </p:txBody>
      </p:sp>
      <p:sp>
        <p:nvSpPr>
          <p:cNvPr id="77" name="TextBox 107">
            <a:extLst>
              <a:ext uri="{FF2B5EF4-FFF2-40B4-BE49-F238E27FC236}">
                <a16:creationId xmlns:a16="http://schemas.microsoft.com/office/drawing/2014/main" id="{C1A26213-55EA-5447-BD23-CA09425285E1}"/>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86" name="TextBox 107">
            <a:extLst>
              <a:ext uri="{FF2B5EF4-FFF2-40B4-BE49-F238E27FC236}">
                <a16:creationId xmlns:a16="http://schemas.microsoft.com/office/drawing/2014/main" id="{8A58E259-F974-6C49-80D5-FA4D4D04AD0E}"/>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154278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Image 136">
            <a:extLst>
              <a:ext uri="{FF2B5EF4-FFF2-40B4-BE49-F238E27FC236}">
                <a16:creationId xmlns:a16="http://schemas.microsoft.com/office/drawing/2014/main" id="{841EDA35-55A0-1142-A7A6-0B8FC2C57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184" y="1399796"/>
            <a:ext cx="7548883" cy="6930122"/>
          </a:xfrm>
          <a:prstGeom prst="rect">
            <a:avLst/>
          </a:prstGeom>
        </p:spPr>
      </p:pic>
      <p:pic>
        <p:nvPicPr>
          <p:cNvPr id="188" name="Image 187">
            <a:extLst>
              <a:ext uri="{FF2B5EF4-FFF2-40B4-BE49-F238E27FC236}">
                <a16:creationId xmlns:a16="http://schemas.microsoft.com/office/drawing/2014/main" id="{A7C8A090-0D29-D842-8E84-1F674D64B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6742" y="1149761"/>
            <a:ext cx="1760582" cy="2348741"/>
          </a:xfrm>
          <a:prstGeom prst="rect">
            <a:avLst/>
          </a:prstGeom>
        </p:spPr>
      </p:pic>
      <p:grpSp>
        <p:nvGrpSpPr>
          <p:cNvPr id="10" name="Group 9">
            <a:extLst>
              <a:ext uri="{FF2B5EF4-FFF2-40B4-BE49-F238E27FC236}">
                <a16:creationId xmlns:a16="http://schemas.microsoft.com/office/drawing/2014/main" id="{2EF81AF7-563F-4AEA-8063-36FD75ACCA34}"/>
              </a:ext>
            </a:extLst>
          </p:cNvPr>
          <p:cNvGrpSpPr/>
          <p:nvPr/>
        </p:nvGrpSpPr>
        <p:grpSpPr>
          <a:xfrm>
            <a:off x="412206" y="4089984"/>
            <a:ext cx="1381976" cy="751430"/>
            <a:chOff x="313627" y="4105536"/>
            <a:chExt cx="2830084" cy="751430"/>
          </a:xfrm>
        </p:grpSpPr>
        <p:sp>
          <p:nvSpPr>
            <p:cNvPr id="11" name="TextBox 10">
              <a:extLst>
                <a:ext uri="{FF2B5EF4-FFF2-40B4-BE49-F238E27FC236}">
                  <a16:creationId xmlns:a16="http://schemas.microsoft.com/office/drawing/2014/main" id="{D6909235-99E1-46C2-BB6C-A5D3FE4B6DD4}"/>
                </a:ext>
              </a:extLst>
            </p:cNvPr>
            <p:cNvSpPr txBox="1"/>
            <p:nvPr/>
          </p:nvSpPr>
          <p:spPr>
            <a:xfrm>
              <a:off x="317721" y="4395301"/>
              <a:ext cx="2815118" cy="461665"/>
            </a:xfrm>
            <a:prstGeom prst="rect">
              <a:avLst/>
            </a:prstGeom>
            <a:noFill/>
          </p:spPr>
          <p:txBody>
            <a:bodyPr wrap="square" lIns="108000" rIns="108000" rtlCol="0">
              <a:spAutoFit/>
            </a:bodyPr>
            <a:lstStyle/>
            <a:p>
              <a:pPr algn="r"/>
              <a:r>
                <a:rPr lang="en-US" altLang="ko-KR" sz="1200" dirty="0">
                  <a:solidFill>
                    <a:schemeClr val="tx1">
                      <a:lumMod val="75000"/>
                      <a:lumOff val="25000"/>
                    </a:schemeClr>
                  </a:solidFill>
                  <a:ea typeface="FZShuTi" pitchFamily="2" charset="-122"/>
                  <a:cs typeface="Arial" pitchFamily="34" charset="0"/>
                </a:rPr>
                <a:t>Assemble the base structure</a:t>
              </a:r>
            </a:p>
          </p:txBody>
        </p:sp>
        <p:sp>
          <p:nvSpPr>
            <p:cNvPr id="12" name="TextBox 11">
              <a:extLst>
                <a:ext uri="{FF2B5EF4-FFF2-40B4-BE49-F238E27FC236}">
                  <a16:creationId xmlns:a16="http://schemas.microsoft.com/office/drawing/2014/main" id="{E852E4E5-8990-476D-95AD-3E4045DAC427}"/>
                </a:ext>
              </a:extLst>
            </p:cNvPr>
            <p:cNvSpPr txBox="1"/>
            <p:nvPr/>
          </p:nvSpPr>
          <p:spPr>
            <a:xfrm>
              <a:off x="313627" y="4105536"/>
              <a:ext cx="2830084"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Step 1</a:t>
              </a:r>
              <a:endParaRPr lang="ko-KR" altLang="en-US" sz="1200" b="1" dirty="0">
                <a:solidFill>
                  <a:schemeClr val="tx1">
                    <a:lumMod val="75000"/>
                    <a:lumOff val="25000"/>
                  </a:schemeClr>
                </a:solidFill>
                <a:cs typeface="Arial" pitchFamily="34" charset="0"/>
              </a:endParaRPr>
            </a:p>
          </p:txBody>
        </p:sp>
      </p:grpSp>
      <p:grpSp>
        <p:nvGrpSpPr>
          <p:cNvPr id="4" name="Group 3">
            <a:extLst>
              <a:ext uri="{FF2B5EF4-FFF2-40B4-BE49-F238E27FC236}">
                <a16:creationId xmlns:a16="http://schemas.microsoft.com/office/drawing/2014/main" id="{C9A92606-2B0D-4E1F-B780-51D38071BF52}"/>
              </a:ext>
            </a:extLst>
          </p:cNvPr>
          <p:cNvGrpSpPr/>
          <p:nvPr/>
        </p:nvGrpSpPr>
        <p:grpSpPr>
          <a:xfrm>
            <a:off x="10189836" y="1925224"/>
            <a:ext cx="1935172" cy="1490094"/>
            <a:chOff x="575693" y="4105536"/>
            <a:chExt cx="2919670" cy="1490094"/>
          </a:xfrm>
        </p:grpSpPr>
        <p:sp>
          <p:nvSpPr>
            <p:cNvPr id="5" name="TextBox 4">
              <a:extLst>
                <a:ext uri="{FF2B5EF4-FFF2-40B4-BE49-F238E27FC236}">
                  <a16:creationId xmlns:a16="http://schemas.microsoft.com/office/drawing/2014/main" id="{47C60F81-DBB3-4138-97E7-48D0BAD24A85}"/>
                </a:ext>
              </a:extLst>
            </p:cNvPr>
            <p:cNvSpPr txBox="1"/>
            <p:nvPr/>
          </p:nvSpPr>
          <p:spPr>
            <a:xfrm>
              <a:off x="578399" y="4395301"/>
              <a:ext cx="2904229" cy="1200329"/>
            </a:xfrm>
            <a:prstGeom prst="rect">
              <a:avLst/>
            </a:prstGeom>
            <a:noFill/>
          </p:spPr>
          <p:txBody>
            <a:bodyPr wrap="square" lIns="108000" rIns="108000" rtlCol="0">
              <a:spAutoFit/>
            </a:bodyPr>
            <a:lstStyle/>
            <a:p>
              <a:r>
                <a:rPr lang="en-US" altLang="ko-KR" sz="1200" dirty="0">
                  <a:solidFill>
                    <a:schemeClr val="tx1">
                      <a:lumMod val="75000"/>
                      <a:lumOff val="25000"/>
                    </a:schemeClr>
                  </a:solidFill>
                  <a:ea typeface="FZShuTi" pitchFamily="2" charset="-122"/>
                  <a:cs typeface="Arial" pitchFamily="34" charset="0"/>
                </a:rPr>
                <a:t>The mirror is placed Is fixed to the bars with magnets through magnets on its back</a:t>
              </a:r>
            </a:p>
          </p:txBody>
        </p:sp>
        <p:sp>
          <p:nvSpPr>
            <p:cNvPr id="6" name="TextBox 5">
              <a:extLst>
                <a:ext uri="{FF2B5EF4-FFF2-40B4-BE49-F238E27FC236}">
                  <a16:creationId xmlns:a16="http://schemas.microsoft.com/office/drawing/2014/main" id="{9DBCD3DA-8EB6-425F-A878-2FBEE0F84505}"/>
                </a:ext>
              </a:extLst>
            </p:cNvPr>
            <p:cNvSpPr txBox="1"/>
            <p:nvPr/>
          </p:nvSpPr>
          <p:spPr>
            <a:xfrm>
              <a:off x="575693" y="4105536"/>
              <a:ext cx="2919670" cy="276999"/>
            </a:xfrm>
            <a:prstGeom prst="rect">
              <a:avLst/>
            </a:prstGeom>
            <a:noFill/>
          </p:spPr>
          <p:txBody>
            <a:bodyPr wrap="square" lIns="108000" rIns="108000" rtlCol="0">
              <a:spAutoFit/>
            </a:bodyPr>
            <a:lstStyle/>
            <a:p>
              <a:r>
                <a:rPr lang="en-US" altLang="ko-KR" sz="1200" b="1" dirty="0">
                  <a:solidFill>
                    <a:schemeClr val="tx1">
                      <a:lumMod val="75000"/>
                      <a:lumOff val="25000"/>
                    </a:schemeClr>
                  </a:solidFill>
                  <a:cs typeface="Arial" pitchFamily="34" charset="0"/>
                </a:rPr>
                <a:t>Step 2</a:t>
              </a:r>
              <a:endParaRPr lang="ko-KR" altLang="en-US" sz="1200" b="1" dirty="0">
                <a:solidFill>
                  <a:schemeClr val="tx1">
                    <a:lumMod val="75000"/>
                    <a:lumOff val="25000"/>
                  </a:schemeClr>
                </a:solidFill>
                <a:cs typeface="Arial" pitchFamily="34" charset="0"/>
              </a:endParaRPr>
            </a:p>
          </p:txBody>
        </p:sp>
      </p:grpSp>
      <p:grpSp>
        <p:nvGrpSpPr>
          <p:cNvPr id="7" name="Group 6">
            <a:extLst>
              <a:ext uri="{FF2B5EF4-FFF2-40B4-BE49-F238E27FC236}">
                <a16:creationId xmlns:a16="http://schemas.microsoft.com/office/drawing/2014/main" id="{3C7AABC3-74D0-4486-B460-B043B6FB80E9}"/>
              </a:ext>
            </a:extLst>
          </p:cNvPr>
          <p:cNvGrpSpPr/>
          <p:nvPr/>
        </p:nvGrpSpPr>
        <p:grpSpPr>
          <a:xfrm>
            <a:off x="3578933" y="2579840"/>
            <a:ext cx="3137332" cy="751430"/>
            <a:chOff x="-311417" y="4105536"/>
            <a:chExt cx="3037928" cy="751430"/>
          </a:xfrm>
        </p:grpSpPr>
        <p:sp>
          <p:nvSpPr>
            <p:cNvPr id="8" name="TextBox 7">
              <a:extLst>
                <a:ext uri="{FF2B5EF4-FFF2-40B4-BE49-F238E27FC236}">
                  <a16:creationId xmlns:a16="http://schemas.microsoft.com/office/drawing/2014/main" id="{F52B5F20-01EA-46A4-ACEE-854F39C20316}"/>
                </a:ext>
              </a:extLst>
            </p:cNvPr>
            <p:cNvSpPr txBox="1"/>
            <p:nvPr/>
          </p:nvSpPr>
          <p:spPr>
            <a:xfrm>
              <a:off x="-304623" y="4395301"/>
              <a:ext cx="3021863" cy="461665"/>
            </a:xfrm>
            <a:prstGeom prst="rect">
              <a:avLst/>
            </a:prstGeom>
            <a:noFill/>
          </p:spPr>
          <p:txBody>
            <a:bodyPr wrap="square" lIns="108000" rIns="108000" rtlCol="0">
              <a:spAutoFit/>
            </a:bodyPr>
            <a:lstStyle/>
            <a:p>
              <a:pPr algn="r"/>
              <a:r>
                <a:rPr lang="en-US" altLang="ko-KR" sz="1200" dirty="0">
                  <a:solidFill>
                    <a:schemeClr val="tx1">
                      <a:lumMod val="75000"/>
                      <a:lumOff val="25000"/>
                    </a:schemeClr>
                  </a:solidFill>
                  <a:ea typeface="FZShuTi" pitchFamily="2" charset="-122"/>
                  <a:cs typeface="Arial" pitchFamily="34" charset="0"/>
                </a:rPr>
                <a:t>The mirror is again maintained with the 6 bars</a:t>
              </a:r>
            </a:p>
          </p:txBody>
        </p:sp>
        <p:sp>
          <p:nvSpPr>
            <p:cNvPr id="9" name="TextBox 8">
              <a:extLst>
                <a:ext uri="{FF2B5EF4-FFF2-40B4-BE49-F238E27FC236}">
                  <a16:creationId xmlns:a16="http://schemas.microsoft.com/office/drawing/2014/main" id="{1273CBA9-039E-4A41-87B2-BB08190D795F}"/>
                </a:ext>
              </a:extLst>
            </p:cNvPr>
            <p:cNvSpPr txBox="1"/>
            <p:nvPr/>
          </p:nvSpPr>
          <p:spPr>
            <a:xfrm>
              <a:off x="-311417" y="4105536"/>
              <a:ext cx="3037928" cy="276999"/>
            </a:xfrm>
            <a:prstGeom prst="rect">
              <a:avLst/>
            </a:prstGeom>
            <a:noFill/>
          </p:spPr>
          <p:txBody>
            <a:bodyPr wrap="square" lIns="108000" rIns="108000" rtlCol="0">
              <a:spAutoFit/>
            </a:bodyPr>
            <a:lstStyle/>
            <a:p>
              <a:pPr algn="r"/>
              <a:r>
                <a:rPr lang="en-US" altLang="ko-KR" sz="1200" b="1" dirty="0">
                  <a:solidFill>
                    <a:schemeClr val="tx1">
                      <a:lumMod val="75000"/>
                      <a:lumOff val="25000"/>
                    </a:schemeClr>
                  </a:solidFill>
                  <a:cs typeface="Arial" pitchFamily="34" charset="0"/>
                </a:rPr>
                <a:t>Final Assembly</a:t>
              </a:r>
              <a:endParaRPr lang="ko-KR" altLang="en-US" sz="1200" b="1" dirty="0">
                <a:solidFill>
                  <a:schemeClr val="tx1">
                    <a:lumMod val="75000"/>
                    <a:lumOff val="25000"/>
                  </a:schemeClr>
                </a:solidFill>
                <a:cs typeface="Arial" pitchFamily="34" charset="0"/>
              </a:endParaRPr>
            </a:p>
          </p:txBody>
        </p:sp>
      </p:grpSp>
      <p:sp>
        <p:nvSpPr>
          <p:cNvPr id="16" name="Arc 15">
            <a:extLst>
              <a:ext uri="{FF2B5EF4-FFF2-40B4-BE49-F238E27FC236}">
                <a16:creationId xmlns:a16="http://schemas.microsoft.com/office/drawing/2014/main" id="{0BDE022D-1050-48CA-B15B-B2058A6960E8}"/>
              </a:ext>
            </a:extLst>
          </p:cNvPr>
          <p:cNvSpPr/>
          <p:nvPr/>
        </p:nvSpPr>
        <p:spPr>
          <a:xfrm rot="18000000">
            <a:off x="5458816" y="3379648"/>
            <a:ext cx="1879257" cy="2038702"/>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7" name="Arc 16">
            <a:extLst>
              <a:ext uri="{FF2B5EF4-FFF2-40B4-BE49-F238E27FC236}">
                <a16:creationId xmlns:a16="http://schemas.microsoft.com/office/drawing/2014/main" id="{F7CE0534-B5EC-47FB-8885-DAF66580103D}"/>
              </a:ext>
            </a:extLst>
          </p:cNvPr>
          <p:cNvSpPr/>
          <p:nvPr/>
        </p:nvSpPr>
        <p:spPr>
          <a:xfrm rot="8100000" flipH="1">
            <a:off x="8191228" y="1540325"/>
            <a:ext cx="1962349" cy="1908683"/>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8" name="Arc 17">
            <a:extLst>
              <a:ext uri="{FF2B5EF4-FFF2-40B4-BE49-F238E27FC236}">
                <a16:creationId xmlns:a16="http://schemas.microsoft.com/office/drawing/2014/main" id="{D1E8C5FE-A61A-42F4-997A-C8C9C8E5A271}"/>
              </a:ext>
            </a:extLst>
          </p:cNvPr>
          <p:cNvSpPr/>
          <p:nvPr/>
        </p:nvSpPr>
        <p:spPr>
          <a:xfrm rot="18900000" flipH="1">
            <a:off x="1923688" y="3822419"/>
            <a:ext cx="1817314" cy="1795341"/>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8" name="Arc 137">
            <a:extLst>
              <a:ext uri="{FF2B5EF4-FFF2-40B4-BE49-F238E27FC236}">
                <a16:creationId xmlns:a16="http://schemas.microsoft.com/office/drawing/2014/main" id="{8662E368-674C-BA4B-A738-2DEDD7BF46F6}"/>
              </a:ext>
            </a:extLst>
          </p:cNvPr>
          <p:cNvSpPr/>
          <p:nvPr/>
        </p:nvSpPr>
        <p:spPr>
          <a:xfrm rot="7440000">
            <a:off x="5418953" y="3864972"/>
            <a:ext cx="1973646" cy="2054962"/>
          </a:xfrm>
          <a:prstGeom prst="arc">
            <a:avLst>
              <a:gd name="adj1" fmla="val 16200000"/>
              <a:gd name="adj2" fmla="val 20638518"/>
            </a:avLst>
          </a:prstGeom>
          <a:ln w="889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mc:AlternateContent xmlns:mc="http://schemas.openxmlformats.org/markup-compatibility/2006" xmlns:p14="http://schemas.microsoft.com/office/powerpoint/2010/main">
        <mc:Choice Requires="p14">
          <p:contentPart p14:bwMode="auto" r:id="rId4">
            <p14:nvContentPartPr>
              <p14:cNvPr id="141" name="Encre 140">
                <a:extLst>
                  <a:ext uri="{FF2B5EF4-FFF2-40B4-BE49-F238E27FC236}">
                    <a16:creationId xmlns:a16="http://schemas.microsoft.com/office/drawing/2014/main" id="{64DE7B51-825D-7941-9D88-55CD62B37789}"/>
                  </a:ext>
                </a:extLst>
              </p14:cNvPr>
              <p14:cNvContentPartPr/>
              <p14:nvPr/>
            </p14:nvContentPartPr>
            <p14:xfrm>
              <a:off x="8493670" y="5130685"/>
              <a:ext cx="32040" cy="7920"/>
            </p14:xfrm>
          </p:contentPart>
        </mc:Choice>
        <mc:Fallback xmlns="">
          <p:pic>
            <p:nvPicPr>
              <p:cNvPr id="141" name="Encre 140">
                <a:extLst>
                  <a:ext uri="{FF2B5EF4-FFF2-40B4-BE49-F238E27FC236}">
                    <a16:creationId xmlns:a16="http://schemas.microsoft.com/office/drawing/2014/main" id="{64DE7B51-825D-7941-9D88-55CD62B37789}"/>
                  </a:ext>
                </a:extLst>
              </p:cNvPr>
              <p:cNvPicPr/>
              <p:nvPr/>
            </p:nvPicPr>
            <p:blipFill>
              <a:blip r:embed="rId5"/>
              <a:stretch>
                <a:fillRect/>
              </a:stretch>
            </p:blipFill>
            <p:spPr>
              <a:xfrm>
                <a:off x="8430670" y="5064685"/>
                <a:ext cx="157680" cy="13954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4" name="Encre 143">
                <a:extLst>
                  <a:ext uri="{FF2B5EF4-FFF2-40B4-BE49-F238E27FC236}">
                    <a16:creationId xmlns:a16="http://schemas.microsoft.com/office/drawing/2014/main" id="{17C90F12-CBCF-C84B-A854-C71DEBF9C15F}"/>
                  </a:ext>
                </a:extLst>
              </p14:cNvPr>
              <p14:cNvContentPartPr/>
              <p14:nvPr/>
            </p14:nvContentPartPr>
            <p14:xfrm>
              <a:off x="8498710" y="5133565"/>
              <a:ext cx="360" cy="360"/>
            </p14:xfrm>
          </p:contentPart>
        </mc:Choice>
        <mc:Fallback xmlns="">
          <p:pic>
            <p:nvPicPr>
              <p:cNvPr id="144" name="Encre 143">
                <a:extLst>
                  <a:ext uri="{FF2B5EF4-FFF2-40B4-BE49-F238E27FC236}">
                    <a16:creationId xmlns:a16="http://schemas.microsoft.com/office/drawing/2014/main" id="{17C90F12-CBCF-C84B-A854-C71DEBF9C15F}"/>
                  </a:ext>
                </a:extLst>
              </p:cNvPr>
              <p:cNvPicPr/>
              <p:nvPr/>
            </p:nvPicPr>
            <p:blipFill>
              <a:blip r:embed="rId7"/>
              <a:stretch>
                <a:fillRect/>
              </a:stretch>
            </p:blipFill>
            <p:spPr>
              <a:xfrm>
                <a:off x="8435710" y="507056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7" name="Encre 156">
                <a:extLst>
                  <a:ext uri="{FF2B5EF4-FFF2-40B4-BE49-F238E27FC236}">
                    <a16:creationId xmlns:a16="http://schemas.microsoft.com/office/drawing/2014/main" id="{944E8226-6B07-A144-A2C8-9B44D86AD203}"/>
                  </a:ext>
                </a:extLst>
              </p14:cNvPr>
              <p14:cNvContentPartPr/>
              <p14:nvPr/>
            </p14:nvContentPartPr>
            <p14:xfrm>
              <a:off x="8630110" y="5102245"/>
              <a:ext cx="360" cy="360"/>
            </p14:xfrm>
          </p:contentPart>
        </mc:Choice>
        <mc:Fallback xmlns="">
          <p:pic>
            <p:nvPicPr>
              <p:cNvPr id="157" name="Encre 156">
                <a:extLst>
                  <a:ext uri="{FF2B5EF4-FFF2-40B4-BE49-F238E27FC236}">
                    <a16:creationId xmlns:a16="http://schemas.microsoft.com/office/drawing/2014/main" id="{944E8226-6B07-A144-A2C8-9B44D86AD203}"/>
                  </a:ext>
                </a:extLst>
              </p:cNvPr>
              <p:cNvPicPr/>
              <p:nvPr/>
            </p:nvPicPr>
            <p:blipFill>
              <a:blip r:embed="rId7"/>
              <a:stretch>
                <a:fillRect/>
              </a:stretch>
            </p:blipFill>
            <p:spPr>
              <a:xfrm>
                <a:off x="8567110" y="503924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4" name="Encre 183">
                <a:extLst>
                  <a:ext uri="{FF2B5EF4-FFF2-40B4-BE49-F238E27FC236}">
                    <a16:creationId xmlns:a16="http://schemas.microsoft.com/office/drawing/2014/main" id="{9A86D149-3889-684C-AD2B-488821D00641}"/>
                  </a:ext>
                </a:extLst>
              </p14:cNvPr>
              <p14:cNvContentPartPr/>
              <p14:nvPr/>
            </p14:nvContentPartPr>
            <p14:xfrm>
              <a:off x="8414765" y="5029525"/>
              <a:ext cx="210240" cy="127800"/>
            </p14:xfrm>
          </p:contentPart>
        </mc:Choice>
        <mc:Fallback xmlns="">
          <p:pic>
            <p:nvPicPr>
              <p:cNvPr id="184" name="Encre 183">
                <a:extLst>
                  <a:ext uri="{FF2B5EF4-FFF2-40B4-BE49-F238E27FC236}">
                    <a16:creationId xmlns:a16="http://schemas.microsoft.com/office/drawing/2014/main" id="{9A86D149-3889-684C-AD2B-488821D00641}"/>
                  </a:ext>
                </a:extLst>
              </p:cNvPr>
              <p:cNvPicPr/>
              <p:nvPr/>
            </p:nvPicPr>
            <p:blipFill>
              <a:blip r:embed="rId10"/>
              <a:stretch>
                <a:fillRect/>
              </a:stretch>
            </p:blipFill>
            <p:spPr>
              <a:xfrm>
                <a:off x="8396765" y="5011525"/>
                <a:ext cx="276120" cy="208440"/>
              </a:xfrm>
              <a:prstGeom prst="rect">
                <a:avLst/>
              </a:prstGeom>
            </p:spPr>
          </p:pic>
        </mc:Fallback>
      </mc:AlternateContent>
      <p:pic>
        <p:nvPicPr>
          <p:cNvPr id="186" name="Image 185">
            <a:extLst>
              <a:ext uri="{FF2B5EF4-FFF2-40B4-BE49-F238E27FC236}">
                <a16:creationId xmlns:a16="http://schemas.microsoft.com/office/drawing/2014/main" id="{2AF918A3-C271-B84A-A218-402491D960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8925" y="4016994"/>
            <a:ext cx="1851371" cy="1695726"/>
          </a:xfrm>
          <a:prstGeom prst="rect">
            <a:avLst/>
          </a:prstGeom>
        </p:spPr>
      </p:pic>
      <p:sp>
        <p:nvSpPr>
          <p:cNvPr id="189" name="Ellipse 188">
            <a:extLst>
              <a:ext uri="{FF2B5EF4-FFF2-40B4-BE49-F238E27FC236}">
                <a16:creationId xmlns:a16="http://schemas.microsoft.com/office/drawing/2014/main" id="{CC236F1F-53D6-D844-A281-C1B65B80E2A2}"/>
              </a:ext>
            </a:extLst>
          </p:cNvPr>
          <p:cNvSpPr/>
          <p:nvPr/>
        </p:nvSpPr>
        <p:spPr>
          <a:xfrm>
            <a:off x="8835334" y="1786445"/>
            <a:ext cx="70355" cy="597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1" name="Image 190">
            <a:extLst>
              <a:ext uri="{FF2B5EF4-FFF2-40B4-BE49-F238E27FC236}">
                <a16:creationId xmlns:a16="http://schemas.microsoft.com/office/drawing/2014/main" id="{D3727A28-EBA8-C945-AC39-15F6A13DEE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1005" y="3875112"/>
            <a:ext cx="1926083" cy="1689953"/>
          </a:xfrm>
          <a:prstGeom prst="rect">
            <a:avLst/>
          </a:prstGeom>
        </p:spPr>
      </p:pic>
      <p:sp>
        <p:nvSpPr>
          <p:cNvPr id="193" name="TextBox 37">
            <a:extLst>
              <a:ext uri="{FF2B5EF4-FFF2-40B4-BE49-F238E27FC236}">
                <a16:creationId xmlns:a16="http://schemas.microsoft.com/office/drawing/2014/main" id="{098FED1E-3DF7-AA4E-A232-BBEFFA2F65C2}"/>
              </a:ext>
            </a:extLst>
          </p:cNvPr>
          <p:cNvSpPr txBox="1"/>
          <p:nvPr/>
        </p:nvSpPr>
        <p:spPr>
          <a:xfrm>
            <a:off x="8656336" y="5674190"/>
            <a:ext cx="3173620" cy="646331"/>
          </a:xfrm>
          <a:prstGeom prst="rect">
            <a:avLst/>
          </a:prstGeom>
          <a:noFill/>
        </p:spPr>
        <p:txBody>
          <a:bodyPr wrap="square" rtlCol="0" anchor="ctr">
            <a:spAutoFit/>
          </a:bodyPr>
          <a:lstStyle/>
          <a:p>
            <a:pPr algn="r"/>
            <a:r>
              <a:rPr lang="en-GB" altLang="ko-KR" dirty="0">
                <a:solidFill>
                  <a:schemeClr val="tx1">
                    <a:lumMod val="75000"/>
                    <a:lumOff val="25000"/>
                  </a:schemeClr>
                </a:solidFill>
                <a:cs typeface="Arial" pitchFamily="34" charset="0"/>
              </a:rPr>
              <a:t>Need less steps and easy for the robot to assemble</a:t>
            </a:r>
            <a:endParaRPr lang="ko-KR" altLang="en-US" dirty="0">
              <a:solidFill>
                <a:schemeClr val="tx1">
                  <a:lumMod val="75000"/>
                  <a:lumOff val="25000"/>
                </a:schemeClr>
              </a:solidFill>
              <a:cs typeface="Arial" pitchFamily="34" charset="0"/>
            </a:endParaRPr>
          </a:p>
        </p:txBody>
      </p:sp>
      <p:sp>
        <p:nvSpPr>
          <p:cNvPr id="34" name="ZoneTexte 33">
            <a:extLst>
              <a:ext uri="{FF2B5EF4-FFF2-40B4-BE49-F238E27FC236}">
                <a16:creationId xmlns:a16="http://schemas.microsoft.com/office/drawing/2014/main" id="{7C6FB527-6E37-C245-BE6F-DA5A347B184F}"/>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12</a:t>
            </a:r>
          </a:p>
        </p:txBody>
      </p:sp>
      <p:sp>
        <p:nvSpPr>
          <p:cNvPr id="30" name="Text Placeholder 1">
            <a:extLst>
              <a:ext uri="{FF2B5EF4-FFF2-40B4-BE49-F238E27FC236}">
                <a16:creationId xmlns:a16="http://schemas.microsoft.com/office/drawing/2014/main" id="{AC6CE22D-F7A3-1A4B-959E-7EEB9F14DC7D}"/>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I.3. Flat bars</a:t>
            </a:r>
          </a:p>
        </p:txBody>
      </p:sp>
      <p:sp>
        <p:nvSpPr>
          <p:cNvPr id="31" name="TextBox 107">
            <a:extLst>
              <a:ext uri="{FF2B5EF4-FFF2-40B4-BE49-F238E27FC236}">
                <a16:creationId xmlns:a16="http://schemas.microsoft.com/office/drawing/2014/main" id="{32E8D43D-684B-EE4B-8A45-280E842C4BCA}"/>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 Design for truss bars</a:t>
            </a:r>
          </a:p>
        </p:txBody>
      </p:sp>
      <p:sp>
        <p:nvSpPr>
          <p:cNvPr id="32" name="TextBox 107">
            <a:extLst>
              <a:ext uri="{FF2B5EF4-FFF2-40B4-BE49-F238E27FC236}">
                <a16:creationId xmlns:a16="http://schemas.microsoft.com/office/drawing/2014/main" id="{1059ACA5-3C4D-CC41-B0CE-7C5BE7175CC0}"/>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35" name="TextBox 107">
            <a:extLst>
              <a:ext uri="{FF2B5EF4-FFF2-40B4-BE49-F238E27FC236}">
                <a16:creationId xmlns:a16="http://schemas.microsoft.com/office/drawing/2014/main" id="{DCE430E7-A715-F240-B2CA-2844F0748437}"/>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3684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38" grpId="1" animBg="1"/>
      <p:bldP spid="189" grpId="0" animBg="1"/>
      <p:bldP spid="19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211CE7A-CACC-F84F-998A-3E491DA48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0" y="3746842"/>
            <a:ext cx="4547463" cy="1459540"/>
          </a:xfrm>
          <a:prstGeom prst="rect">
            <a:avLst/>
          </a:prstGeom>
        </p:spPr>
      </p:pic>
      <p:pic>
        <p:nvPicPr>
          <p:cNvPr id="14" name="Image 13">
            <a:extLst>
              <a:ext uri="{FF2B5EF4-FFF2-40B4-BE49-F238E27FC236}">
                <a16:creationId xmlns:a16="http://schemas.microsoft.com/office/drawing/2014/main" id="{C417F2A2-9D53-4F4A-97B7-DCD790A46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084197" y="2209769"/>
            <a:ext cx="4586582" cy="3673906"/>
          </a:xfrm>
          <a:prstGeom prst="rect">
            <a:avLst/>
          </a:prstGeom>
        </p:spPr>
      </p:pic>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I.4. Final assembly</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41" name="Encre 140">
                <a:extLst>
                  <a:ext uri="{FF2B5EF4-FFF2-40B4-BE49-F238E27FC236}">
                    <a16:creationId xmlns:a16="http://schemas.microsoft.com/office/drawing/2014/main" id="{64DE7B51-825D-7941-9D88-55CD62B37789}"/>
                  </a:ext>
                </a:extLst>
              </p14:cNvPr>
              <p14:cNvContentPartPr/>
              <p14:nvPr/>
            </p14:nvContentPartPr>
            <p14:xfrm>
              <a:off x="8493670" y="5130685"/>
              <a:ext cx="32040" cy="7920"/>
            </p14:xfrm>
          </p:contentPart>
        </mc:Choice>
        <mc:Fallback xmlns="">
          <p:pic>
            <p:nvPicPr>
              <p:cNvPr id="141" name="Encre 140">
                <a:extLst>
                  <a:ext uri="{FF2B5EF4-FFF2-40B4-BE49-F238E27FC236}">
                    <a16:creationId xmlns:a16="http://schemas.microsoft.com/office/drawing/2014/main" id="{64DE7B51-825D-7941-9D88-55CD62B37789}"/>
                  </a:ext>
                </a:extLst>
              </p:cNvPr>
              <p:cNvPicPr/>
              <p:nvPr/>
            </p:nvPicPr>
            <p:blipFill>
              <a:blip r:embed="rId5"/>
              <a:stretch>
                <a:fillRect/>
              </a:stretch>
            </p:blipFill>
            <p:spPr>
              <a:xfrm>
                <a:off x="8430670" y="5064685"/>
                <a:ext cx="157680" cy="13954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4" name="Encre 143">
                <a:extLst>
                  <a:ext uri="{FF2B5EF4-FFF2-40B4-BE49-F238E27FC236}">
                    <a16:creationId xmlns:a16="http://schemas.microsoft.com/office/drawing/2014/main" id="{17C90F12-CBCF-C84B-A854-C71DEBF9C15F}"/>
                  </a:ext>
                </a:extLst>
              </p14:cNvPr>
              <p14:cNvContentPartPr/>
              <p14:nvPr/>
            </p14:nvContentPartPr>
            <p14:xfrm>
              <a:off x="8498710" y="5133565"/>
              <a:ext cx="360" cy="360"/>
            </p14:xfrm>
          </p:contentPart>
        </mc:Choice>
        <mc:Fallback xmlns="">
          <p:pic>
            <p:nvPicPr>
              <p:cNvPr id="144" name="Encre 143">
                <a:extLst>
                  <a:ext uri="{FF2B5EF4-FFF2-40B4-BE49-F238E27FC236}">
                    <a16:creationId xmlns:a16="http://schemas.microsoft.com/office/drawing/2014/main" id="{17C90F12-CBCF-C84B-A854-C71DEBF9C15F}"/>
                  </a:ext>
                </a:extLst>
              </p:cNvPr>
              <p:cNvPicPr/>
              <p:nvPr/>
            </p:nvPicPr>
            <p:blipFill>
              <a:blip r:embed="rId7"/>
              <a:stretch>
                <a:fillRect/>
              </a:stretch>
            </p:blipFill>
            <p:spPr>
              <a:xfrm>
                <a:off x="8435710" y="507056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7" name="Encre 156">
                <a:extLst>
                  <a:ext uri="{FF2B5EF4-FFF2-40B4-BE49-F238E27FC236}">
                    <a16:creationId xmlns:a16="http://schemas.microsoft.com/office/drawing/2014/main" id="{944E8226-6B07-A144-A2C8-9B44D86AD203}"/>
                  </a:ext>
                </a:extLst>
              </p14:cNvPr>
              <p14:cNvContentPartPr/>
              <p14:nvPr/>
            </p14:nvContentPartPr>
            <p14:xfrm>
              <a:off x="8630110" y="5102245"/>
              <a:ext cx="360" cy="360"/>
            </p14:xfrm>
          </p:contentPart>
        </mc:Choice>
        <mc:Fallback xmlns="">
          <p:pic>
            <p:nvPicPr>
              <p:cNvPr id="157" name="Encre 156">
                <a:extLst>
                  <a:ext uri="{FF2B5EF4-FFF2-40B4-BE49-F238E27FC236}">
                    <a16:creationId xmlns:a16="http://schemas.microsoft.com/office/drawing/2014/main" id="{944E8226-6B07-A144-A2C8-9B44D86AD203}"/>
                  </a:ext>
                </a:extLst>
              </p:cNvPr>
              <p:cNvPicPr/>
              <p:nvPr/>
            </p:nvPicPr>
            <p:blipFill>
              <a:blip r:embed="rId7"/>
              <a:stretch>
                <a:fillRect/>
              </a:stretch>
            </p:blipFill>
            <p:spPr>
              <a:xfrm>
                <a:off x="8567110" y="503924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4" name="Encre 183">
                <a:extLst>
                  <a:ext uri="{FF2B5EF4-FFF2-40B4-BE49-F238E27FC236}">
                    <a16:creationId xmlns:a16="http://schemas.microsoft.com/office/drawing/2014/main" id="{9A86D149-3889-684C-AD2B-488821D00641}"/>
                  </a:ext>
                </a:extLst>
              </p14:cNvPr>
              <p14:cNvContentPartPr/>
              <p14:nvPr/>
            </p14:nvContentPartPr>
            <p14:xfrm>
              <a:off x="8414765" y="5029525"/>
              <a:ext cx="210240" cy="127800"/>
            </p14:xfrm>
          </p:contentPart>
        </mc:Choice>
        <mc:Fallback xmlns="">
          <p:pic>
            <p:nvPicPr>
              <p:cNvPr id="184" name="Encre 183">
                <a:extLst>
                  <a:ext uri="{FF2B5EF4-FFF2-40B4-BE49-F238E27FC236}">
                    <a16:creationId xmlns:a16="http://schemas.microsoft.com/office/drawing/2014/main" id="{9A86D149-3889-684C-AD2B-488821D00641}"/>
                  </a:ext>
                </a:extLst>
              </p:cNvPr>
              <p:cNvPicPr/>
              <p:nvPr/>
            </p:nvPicPr>
            <p:blipFill>
              <a:blip r:embed="rId10"/>
              <a:stretch>
                <a:fillRect/>
              </a:stretch>
            </p:blipFill>
            <p:spPr>
              <a:xfrm>
                <a:off x="8396765" y="5011525"/>
                <a:ext cx="276120" cy="208440"/>
              </a:xfrm>
              <a:prstGeom prst="rect">
                <a:avLst/>
              </a:prstGeom>
            </p:spPr>
          </p:pic>
        </mc:Fallback>
      </mc:AlternateContent>
      <p:sp>
        <p:nvSpPr>
          <p:cNvPr id="61" name="Freeform 14">
            <a:extLst>
              <a:ext uri="{FF2B5EF4-FFF2-40B4-BE49-F238E27FC236}">
                <a16:creationId xmlns:a16="http://schemas.microsoft.com/office/drawing/2014/main" id="{5EF9FBFF-2813-D541-98E2-9AF4E481BCB9}"/>
              </a:ext>
            </a:extLst>
          </p:cNvPr>
          <p:cNvSpPr/>
          <p:nvPr/>
        </p:nvSpPr>
        <p:spPr>
          <a:xfrm flipV="1">
            <a:off x="5222385" y="2058177"/>
            <a:ext cx="2812211" cy="940280"/>
          </a:xfrm>
          <a:custGeom>
            <a:avLst/>
            <a:gdLst>
              <a:gd name="connsiteX0" fmla="*/ 2812211 w 2812211"/>
              <a:gd name="connsiteY0" fmla="*/ 0 h 940280"/>
              <a:gd name="connsiteX1" fmla="*/ 1949570 w 2812211"/>
              <a:gd name="connsiteY1" fmla="*/ 940280 h 940280"/>
              <a:gd name="connsiteX2" fmla="*/ 0 w 2812211"/>
              <a:gd name="connsiteY2" fmla="*/ 940280 h 940280"/>
            </a:gdLst>
            <a:ahLst/>
            <a:cxnLst>
              <a:cxn ang="0">
                <a:pos x="connsiteX0" y="connsiteY0"/>
              </a:cxn>
              <a:cxn ang="0">
                <a:pos x="connsiteX1" y="connsiteY1"/>
              </a:cxn>
              <a:cxn ang="0">
                <a:pos x="connsiteX2" y="connsiteY2"/>
              </a:cxn>
            </a:cxnLst>
            <a:rect l="l" t="t" r="r" b="b"/>
            <a:pathLst>
              <a:path w="2812211" h="940280">
                <a:moveTo>
                  <a:pt x="2812211" y="0"/>
                </a:moveTo>
                <a:lnTo>
                  <a:pt x="1949570" y="940280"/>
                </a:lnTo>
                <a:lnTo>
                  <a:pt x="0" y="940280"/>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62" name="Freeform 13">
            <a:extLst>
              <a:ext uri="{FF2B5EF4-FFF2-40B4-BE49-F238E27FC236}">
                <a16:creationId xmlns:a16="http://schemas.microsoft.com/office/drawing/2014/main" id="{C9A623CE-3DEF-0F45-8231-04379D6C2A51}"/>
              </a:ext>
            </a:extLst>
          </p:cNvPr>
          <p:cNvSpPr/>
          <p:nvPr/>
        </p:nvSpPr>
        <p:spPr>
          <a:xfrm flipV="1">
            <a:off x="8767517" y="5082010"/>
            <a:ext cx="2631058" cy="936000"/>
          </a:xfrm>
          <a:custGeom>
            <a:avLst/>
            <a:gdLst>
              <a:gd name="connsiteX0" fmla="*/ 0 w 2631057"/>
              <a:gd name="connsiteY0" fmla="*/ 793631 h 793631"/>
              <a:gd name="connsiteX1" fmla="*/ 603849 w 2631057"/>
              <a:gd name="connsiteY1" fmla="*/ 0 h 793631"/>
              <a:gd name="connsiteX2" fmla="*/ 2631057 w 2631057"/>
              <a:gd name="connsiteY2" fmla="*/ 0 h 793631"/>
            </a:gdLst>
            <a:ahLst/>
            <a:cxnLst>
              <a:cxn ang="0">
                <a:pos x="connsiteX0" y="connsiteY0"/>
              </a:cxn>
              <a:cxn ang="0">
                <a:pos x="connsiteX1" y="connsiteY1"/>
              </a:cxn>
              <a:cxn ang="0">
                <a:pos x="connsiteX2" y="connsiteY2"/>
              </a:cxn>
            </a:cxnLst>
            <a:rect l="l" t="t" r="r" b="b"/>
            <a:pathLst>
              <a:path w="2631057" h="793631">
                <a:moveTo>
                  <a:pt x="0" y="793631"/>
                </a:moveTo>
                <a:lnTo>
                  <a:pt x="603849" y="0"/>
                </a:lnTo>
                <a:lnTo>
                  <a:pt x="2631057" y="0"/>
                </a:lnTo>
              </a:path>
            </a:pathLst>
          </a:custGeom>
          <a:ln w="476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65" name="TextBox 33">
            <a:extLst>
              <a:ext uri="{FF2B5EF4-FFF2-40B4-BE49-F238E27FC236}">
                <a16:creationId xmlns:a16="http://schemas.microsoft.com/office/drawing/2014/main" id="{1872E751-607A-0941-85A7-26ADA6AD36FA}"/>
              </a:ext>
            </a:extLst>
          </p:cNvPr>
          <p:cNvSpPr txBox="1"/>
          <p:nvPr/>
        </p:nvSpPr>
        <p:spPr>
          <a:xfrm>
            <a:off x="9400855" y="5642138"/>
            <a:ext cx="2808000"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Real Assembly</a:t>
            </a:r>
            <a:endParaRPr lang="ko-KR" altLang="en-US" sz="1400" b="1" dirty="0">
              <a:solidFill>
                <a:schemeClr val="tx1">
                  <a:lumMod val="75000"/>
                  <a:lumOff val="25000"/>
                </a:schemeClr>
              </a:solidFill>
              <a:cs typeface="Arial" pitchFamily="34" charset="0"/>
            </a:endParaRPr>
          </a:p>
        </p:txBody>
      </p:sp>
      <p:sp>
        <p:nvSpPr>
          <p:cNvPr id="68" name="TextBox 36">
            <a:extLst>
              <a:ext uri="{FF2B5EF4-FFF2-40B4-BE49-F238E27FC236}">
                <a16:creationId xmlns:a16="http://schemas.microsoft.com/office/drawing/2014/main" id="{D206372B-569B-B842-958D-FBB32AB52FD0}"/>
              </a:ext>
            </a:extLst>
          </p:cNvPr>
          <p:cNvSpPr txBox="1"/>
          <p:nvPr/>
        </p:nvSpPr>
        <p:spPr>
          <a:xfrm>
            <a:off x="4348896" y="2108657"/>
            <a:ext cx="2812211" cy="307777"/>
          </a:xfrm>
          <a:prstGeom prst="rect">
            <a:avLst/>
          </a:prstGeom>
          <a:noFill/>
        </p:spPr>
        <p:txBody>
          <a:bodyPr wrap="square" rtlCol="0" anchor="ctr">
            <a:spAutoFit/>
          </a:bodyPr>
          <a:lstStyle/>
          <a:p>
            <a:pPr algn="r"/>
            <a:r>
              <a:rPr lang="en-US" altLang="ko-KR" sz="1400" b="1" dirty="0">
                <a:solidFill>
                  <a:schemeClr val="tx1">
                    <a:lumMod val="75000"/>
                    <a:lumOff val="25000"/>
                  </a:schemeClr>
                </a:solidFill>
                <a:cs typeface="Arial" pitchFamily="34" charset="0"/>
              </a:rPr>
              <a:t>Software assembly</a:t>
            </a:r>
            <a:endParaRPr lang="ko-KR" altLang="en-US" sz="1400" b="1" dirty="0">
              <a:solidFill>
                <a:schemeClr val="tx1">
                  <a:lumMod val="75000"/>
                  <a:lumOff val="25000"/>
                </a:schemeClr>
              </a:solidFill>
              <a:cs typeface="Arial" pitchFamily="34" charset="0"/>
            </a:endParaRPr>
          </a:p>
        </p:txBody>
      </p:sp>
      <p:pic>
        <p:nvPicPr>
          <p:cNvPr id="3" name="Image 2">
            <a:extLst>
              <a:ext uri="{FF2B5EF4-FFF2-40B4-BE49-F238E27FC236}">
                <a16:creationId xmlns:a16="http://schemas.microsoft.com/office/drawing/2014/main" id="{A0800E8F-3ABB-2B4C-87F9-7646C188A0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0339" y="2416434"/>
            <a:ext cx="4329578" cy="3142953"/>
          </a:xfrm>
          <a:prstGeom prst="rect">
            <a:avLst/>
          </a:prstGeom>
        </p:spPr>
      </p:pic>
      <p:sp>
        <p:nvSpPr>
          <p:cNvPr id="63" name="TextBox 32">
            <a:extLst>
              <a:ext uri="{FF2B5EF4-FFF2-40B4-BE49-F238E27FC236}">
                <a16:creationId xmlns:a16="http://schemas.microsoft.com/office/drawing/2014/main" id="{58225481-6C2D-B240-B207-68EDC8330707}"/>
              </a:ext>
            </a:extLst>
          </p:cNvPr>
          <p:cNvSpPr txBox="1"/>
          <p:nvPr/>
        </p:nvSpPr>
        <p:spPr>
          <a:xfrm>
            <a:off x="199500" y="3258405"/>
            <a:ext cx="4547463" cy="389513"/>
          </a:xfrm>
          <a:prstGeom prst="roundRect">
            <a:avLst>
              <a:gd name="adj" fmla="val 50000"/>
            </a:avLst>
          </a:prstGeom>
          <a:solidFill>
            <a:schemeClr val="accent2"/>
          </a:solidFill>
        </p:spPr>
        <p:txBody>
          <a:bodyPr wrap="square" rtlCol="0" anchor="ctr">
            <a:spAutoFit/>
          </a:bodyPr>
          <a:lstStyle/>
          <a:p>
            <a:r>
              <a:rPr lang="en-US" altLang="ko-KR" sz="1200" b="1" dirty="0">
                <a:solidFill>
                  <a:schemeClr val="bg1"/>
                </a:solidFill>
                <a:cs typeface="Arial" pitchFamily="34" charset="0"/>
              </a:rPr>
              <a:t>Comparison of the designs</a:t>
            </a:r>
            <a:endParaRPr lang="ko-KR" altLang="en-US" sz="1200" b="1" dirty="0">
              <a:solidFill>
                <a:schemeClr val="bg1"/>
              </a:solidFill>
              <a:cs typeface="Arial" pitchFamily="34" charset="0"/>
            </a:endParaRPr>
          </a:p>
        </p:txBody>
      </p:sp>
      <p:sp>
        <p:nvSpPr>
          <p:cNvPr id="64" name="ZoneTexte 63">
            <a:extLst>
              <a:ext uri="{FF2B5EF4-FFF2-40B4-BE49-F238E27FC236}">
                <a16:creationId xmlns:a16="http://schemas.microsoft.com/office/drawing/2014/main" id="{48C73EDE-DCC0-9243-8115-5ACD2217E9E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13</a:t>
            </a:r>
          </a:p>
        </p:txBody>
      </p:sp>
      <p:sp>
        <p:nvSpPr>
          <p:cNvPr id="2" name="Ellipse 1">
            <a:extLst>
              <a:ext uri="{FF2B5EF4-FFF2-40B4-BE49-F238E27FC236}">
                <a16:creationId xmlns:a16="http://schemas.microsoft.com/office/drawing/2014/main" id="{20B22C31-DA57-E94E-B5A2-669836252F45}"/>
              </a:ext>
            </a:extLst>
          </p:cNvPr>
          <p:cNvSpPr/>
          <p:nvPr/>
        </p:nvSpPr>
        <p:spPr>
          <a:xfrm>
            <a:off x="3759213" y="4309917"/>
            <a:ext cx="252333" cy="2101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Ellipse 21">
            <a:extLst>
              <a:ext uri="{FF2B5EF4-FFF2-40B4-BE49-F238E27FC236}">
                <a16:creationId xmlns:a16="http://schemas.microsoft.com/office/drawing/2014/main" id="{7A5F82B1-EC50-B24E-A27A-725CB4F2903F}"/>
              </a:ext>
            </a:extLst>
          </p:cNvPr>
          <p:cNvSpPr/>
          <p:nvPr/>
        </p:nvSpPr>
        <p:spPr>
          <a:xfrm>
            <a:off x="2066805" y="4937544"/>
            <a:ext cx="379267" cy="219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107">
            <a:extLst>
              <a:ext uri="{FF2B5EF4-FFF2-40B4-BE49-F238E27FC236}">
                <a16:creationId xmlns:a16="http://schemas.microsoft.com/office/drawing/2014/main" id="{A961942F-B22F-E44B-BC89-6902FCA9BB09}"/>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 Design for truss bars</a:t>
            </a:r>
          </a:p>
        </p:txBody>
      </p:sp>
      <p:sp>
        <p:nvSpPr>
          <p:cNvPr id="24" name="TextBox 107">
            <a:extLst>
              <a:ext uri="{FF2B5EF4-FFF2-40B4-BE49-F238E27FC236}">
                <a16:creationId xmlns:a16="http://schemas.microsoft.com/office/drawing/2014/main" id="{37CE337D-DE58-264F-A5A1-FCE70B454766}"/>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25" name="TextBox 107">
            <a:extLst>
              <a:ext uri="{FF2B5EF4-FFF2-40B4-BE49-F238E27FC236}">
                <a16:creationId xmlns:a16="http://schemas.microsoft.com/office/drawing/2014/main" id="{C4B4E29F-777E-A545-B127-E16927244939}"/>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329535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5" grpId="0"/>
      <p:bldP spid="68" grpId="0"/>
      <p:bldP spid="63" grpId="0" animBg="1"/>
      <p:bldP spid="2"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DB6E540-0553-184F-AE77-5646857B43B7}"/>
              </a:ext>
            </a:extLst>
          </p:cNvPr>
          <p:cNvPicPr>
            <a:picLocks noChangeAspect="1"/>
          </p:cNvPicPr>
          <p:nvPr/>
        </p:nvPicPr>
        <p:blipFill rotWithShape="1">
          <a:blip r:embed="rId2"/>
          <a:srcRect l="5476" r="5033"/>
          <a:stretch/>
        </p:blipFill>
        <p:spPr>
          <a:xfrm>
            <a:off x="0" y="-1"/>
            <a:ext cx="12452465" cy="6957391"/>
          </a:xfrm>
          <a:prstGeom prst="rect">
            <a:avLst/>
          </a:prstGeom>
        </p:spPr>
      </p:pic>
      <p:sp>
        <p:nvSpPr>
          <p:cNvPr id="2" name="Rectangle 1">
            <a:extLst>
              <a:ext uri="{FF2B5EF4-FFF2-40B4-BE49-F238E27FC236}">
                <a16:creationId xmlns:a16="http://schemas.microsoft.com/office/drawing/2014/main" id="{E388D66E-82A7-1648-A0F4-A126AE7CB173}"/>
              </a:ext>
            </a:extLst>
          </p:cNvPr>
          <p:cNvSpPr/>
          <p:nvPr/>
        </p:nvSpPr>
        <p:spPr>
          <a:xfrm>
            <a:off x="0" y="0"/>
            <a:ext cx="5085806" cy="695739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5921371F-DDDD-7B4A-B0BB-EFA2FE754A02}"/>
              </a:ext>
            </a:extLst>
          </p:cNvPr>
          <p:cNvSpPr txBox="1"/>
          <p:nvPr/>
        </p:nvSpPr>
        <p:spPr>
          <a:xfrm>
            <a:off x="-130513" y="171529"/>
            <a:ext cx="5278311" cy="1631216"/>
          </a:xfrm>
          <a:prstGeom prst="rect">
            <a:avLst/>
          </a:prstGeom>
          <a:noFill/>
        </p:spPr>
        <p:txBody>
          <a:bodyPr wrap="square" rtlCol="0" anchor="ctr">
            <a:spAutoFit/>
          </a:bodyPr>
          <a:lstStyle/>
          <a:p>
            <a:pPr algn="ctr"/>
            <a:r>
              <a:rPr lang="en-US" altLang="ko-KR" sz="5000" b="1" dirty="0">
                <a:solidFill>
                  <a:schemeClr val="bg1"/>
                </a:solidFill>
                <a:ea typeface="Adobe Song Std L" panose="02020300000000000000" pitchFamily="18" charset="-128"/>
                <a:cs typeface="Arial" pitchFamily="34" charset="0"/>
              </a:rPr>
              <a:t>II- RL for motion planning</a:t>
            </a:r>
          </a:p>
        </p:txBody>
      </p:sp>
      <p:sp>
        <p:nvSpPr>
          <p:cNvPr id="11" name="TextBox 107">
            <a:extLst>
              <a:ext uri="{FF2B5EF4-FFF2-40B4-BE49-F238E27FC236}">
                <a16:creationId xmlns:a16="http://schemas.microsoft.com/office/drawing/2014/main" id="{86E064EC-50B9-AD49-8B0E-FCAFA1D030ED}"/>
              </a:ext>
            </a:extLst>
          </p:cNvPr>
          <p:cNvSpPr txBox="1"/>
          <p:nvPr/>
        </p:nvSpPr>
        <p:spPr>
          <a:xfrm>
            <a:off x="652136" y="2068559"/>
            <a:ext cx="3732743" cy="400110"/>
          </a:xfrm>
          <a:prstGeom prst="rect">
            <a:avLst/>
          </a:prstGeom>
          <a:noFill/>
        </p:spPr>
        <p:txBody>
          <a:bodyPr wrap="square" rtlCol="0">
            <a:spAutoFit/>
          </a:bodyPr>
          <a:lstStyle/>
          <a:p>
            <a:pPr>
              <a:lnSpc>
                <a:spcPct val="80000"/>
              </a:lnSpc>
            </a:pPr>
            <a:r>
              <a:rPr lang="en-US" altLang="ko-KR" sz="2500" dirty="0">
                <a:solidFill>
                  <a:schemeClr val="accent1"/>
                </a:solidFill>
                <a:cs typeface="Arial" pitchFamily="34" charset="0"/>
              </a:rPr>
              <a:t>II.1. Robot Kinematic</a:t>
            </a:r>
          </a:p>
        </p:txBody>
      </p:sp>
      <p:sp>
        <p:nvSpPr>
          <p:cNvPr id="12" name="TextBox 108">
            <a:extLst>
              <a:ext uri="{FF2B5EF4-FFF2-40B4-BE49-F238E27FC236}">
                <a16:creationId xmlns:a16="http://schemas.microsoft.com/office/drawing/2014/main" id="{3765F269-7938-A84A-9F0A-C18FF7FF001F}"/>
              </a:ext>
            </a:extLst>
          </p:cNvPr>
          <p:cNvSpPr txBox="1"/>
          <p:nvPr/>
        </p:nvSpPr>
        <p:spPr>
          <a:xfrm>
            <a:off x="652136" y="4480583"/>
            <a:ext cx="3732743" cy="400110"/>
          </a:xfrm>
          <a:prstGeom prst="rect">
            <a:avLst/>
          </a:prstGeom>
          <a:noFill/>
        </p:spPr>
        <p:txBody>
          <a:bodyPr wrap="square" rtlCol="0">
            <a:spAutoFit/>
          </a:bodyPr>
          <a:lstStyle/>
          <a:p>
            <a:pPr>
              <a:lnSpc>
                <a:spcPct val="80000"/>
              </a:lnSpc>
            </a:pPr>
            <a:r>
              <a:rPr lang="en-US" altLang="ko-KR" sz="2500" dirty="0">
                <a:solidFill>
                  <a:schemeClr val="accent3"/>
                </a:solidFill>
                <a:cs typeface="Arial" pitchFamily="34" charset="0"/>
              </a:rPr>
              <a:t>II.3. Q Learning</a:t>
            </a:r>
          </a:p>
        </p:txBody>
      </p:sp>
      <p:sp>
        <p:nvSpPr>
          <p:cNvPr id="13" name="TextBox 109">
            <a:extLst>
              <a:ext uri="{FF2B5EF4-FFF2-40B4-BE49-F238E27FC236}">
                <a16:creationId xmlns:a16="http://schemas.microsoft.com/office/drawing/2014/main" id="{074BF26E-D8D5-8440-BDF1-3888BA1B0054}"/>
              </a:ext>
            </a:extLst>
          </p:cNvPr>
          <p:cNvSpPr txBox="1"/>
          <p:nvPr/>
        </p:nvSpPr>
        <p:spPr>
          <a:xfrm>
            <a:off x="652136" y="3274571"/>
            <a:ext cx="3732743" cy="400110"/>
          </a:xfrm>
          <a:prstGeom prst="rect">
            <a:avLst/>
          </a:prstGeom>
          <a:noFill/>
        </p:spPr>
        <p:txBody>
          <a:bodyPr wrap="square" rtlCol="0">
            <a:spAutoFit/>
          </a:bodyPr>
          <a:lstStyle/>
          <a:p>
            <a:pPr>
              <a:lnSpc>
                <a:spcPct val="80000"/>
              </a:lnSpc>
            </a:pPr>
            <a:r>
              <a:rPr lang="en-US" altLang="ko-KR" sz="2500" dirty="0">
                <a:solidFill>
                  <a:schemeClr val="accent2"/>
                </a:solidFill>
                <a:cs typeface="Arial" pitchFamily="34" charset="0"/>
              </a:rPr>
              <a:t>II.2. RL principle</a:t>
            </a:r>
          </a:p>
        </p:txBody>
      </p:sp>
      <p:sp>
        <p:nvSpPr>
          <p:cNvPr id="17" name="TextBox 114">
            <a:extLst>
              <a:ext uri="{FF2B5EF4-FFF2-40B4-BE49-F238E27FC236}">
                <a16:creationId xmlns:a16="http://schemas.microsoft.com/office/drawing/2014/main" id="{EACBBBB5-AA03-9344-9721-9B57C61574C1}"/>
              </a:ext>
            </a:extLst>
          </p:cNvPr>
          <p:cNvSpPr txBox="1"/>
          <p:nvPr/>
        </p:nvSpPr>
        <p:spPr>
          <a:xfrm>
            <a:off x="652136" y="5679283"/>
            <a:ext cx="3732743" cy="400110"/>
          </a:xfrm>
          <a:prstGeom prst="rect">
            <a:avLst/>
          </a:prstGeom>
          <a:noFill/>
        </p:spPr>
        <p:txBody>
          <a:bodyPr wrap="square" rtlCol="0">
            <a:spAutoFit/>
          </a:bodyPr>
          <a:lstStyle/>
          <a:p>
            <a:pPr>
              <a:lnSpc>
                <a:spcPct val="80000"/>
              </a:lnSpc>
            </a:pPr>
            <a:r>
              <a:rPr lang="en-US" altLang="ko-KR" sz="2500" dirty="0">
                <a:solidFill>
                  <a:schemeClr val="accent4"/>
                </a:solidFill>
                <a:cs typeface="Arial" pitchFamily="34" charset="0"/>
              </a:rPr>
              <a:t>II.4. Deep Q Learning</a:t>
            </a:r>
          </a:p>
        </p:txBody>
      </p:sp>
      <p:sp>
        <p:nvSpPr>
          <p:cNvPr id="19" name="ZoneTexte 18">
            <a:extLst>
              <a:ext uri="{FF2B5EF4-FFF2-40B4-BE49-F238E27FC236}">
                <a16:creationId xmlns:a16="http://schemas.microsoft.com/office/drawing/2014/main" id="{BBCD2142-CBB5-F843-9D18-45ACACD82F93}"/>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bg1"/>
                </a:solidFill>
              </a:rPr>
              <a:t>14</a:t>
            </a:r>
          </a:p>
        </p:txBody>
      </p:sp>
    </p:spTree>
    <p:extLst>
      <p:ext uri="{BB962C8B-B14F-4D97-AF65-F5344CB8AC3E}">
        <p14:creationId xmlns:p14="http://schemas.microsoft.com/office/powerpoint/2010/main" val="453838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II.1. Robotic Kinematic</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F0BE015-9A40-214E-9EB9-5FF57C5C1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365" y="1630367"/>
            <a:ext cx="7734300" cy="4813300"/>
          </a:xfrm>
          <a:prstGeom prst="rect">
            <a:avLst/>
          </a:prstGeom>
        </p:spPr>
      </p:pic>
      <p:grpSp>
        <p:nvGrpSpPr>
          <p:cNvPr id="87" name="Group 1">
            <a:extLst>
              <a:ext uri="{FF2B5EF4-FFF2-40B4-BE49-F238E27FC236}">
                <a16:creationId xmlns:a16="http://schemas.microsoft.com/office/drawing/2014/main" id="{D3EE83EF-5305-8E47-9733-640BDDD3E90F}"/>
              </a:ext>
            </a:extLst>
          </p:cNvPr>
          <p:cNvGrpSpPr/>
          <p:nvPr/>
        </p:nvGrpSpPr>
        <p:grpSpPr>
          <a:xfrm>
            <a:off x="-1913" y="1976822"/>
            <a:ext cx="3752642" cy="4272217"/>
            <a:chOff x="0" y="1992982"/>
            <a:chExt cx="3096864" cy="3380234"/>
          </a:xfrm>
        </p:grpSpPr>
        <p:sp>
          <p:nvSpPr>
            <p:cNvPr id="88" name="Rectangle 87">
              <a:extLst>
                <a:ext uri="{FF2B5EF4-FFF2-40B4-BE49-F238E27FC236}">
                  <a16:creationId xmlns:a16="http://schemas.microsoft.com/office/drawing/2014/main" id="{74FFA67A-C2C3-2540-9C42-881712F8E01C}"/>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9" name="Rectangle 88">
              <a:extLst>
                <a:ext uri="{FF2B5EF4-FFF2-40B4-BE49-F238E27FC236}">
                  <a16:creationId xmlns:a16="http://schemas.microsoft.com/office/drawing/2014/main" id="{892B2B2B-829C-254D-9628-DBE943DB389E}"/>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pic>
        <p:nvPicPr>
          <p:cNvPr id="8" name="Image 7">
            <a:extLst>
              <a:ext uri="{FF2B5EF4-FFF2-40B4-BE49-F238E27FC236}">
                <a16:creationId xmlns:a16="http://schemas.microsoft.com/office/drawing/2014/main" id="{848247F8-3A47-164A-B9B6-EFC37D602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18" y="2410506"/>
            <a:ext cx="3876765" cy="3392169"/>
          </a:xfrm>
          <a:prstGeom prst="rect">
            <a:avLst/>
          </a:prstGeom>
        </p:spPr>
      </p:pic>
      <p:sp>
        <p:nvSpPr>
          <p:cNvPr id="13" name="ZoneTexte 12">
            <a:extLst>
              <a:ext uri="{FF2B5EF4-FFF2-40B4-BE49-F238E27FC236}">
                <a16:creationId xmlns:a16="http://schemas.microsoft.com/office/drawing/2014/main" id="{7CF8A9E3-1F8F-8742-A609-566F4B530CF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15</a:t>
            </a:r>
          </a:p>
        </p:txBody>
      </p:sp>
      <p:sp>
        <p:nvSpPr>
          <p:cNvPr id="17" name="TextBox 107">
            <a:extLst>
              <a:ext uri="{FF2B5EF4-FFF2-40B4-BE49-F238E27FC236}">
                <a16:creationId xmlns:a16="http://schemas.microsoft.com/office/drawing/2014/main" id="{FBD25558-5641-6D42-9DD6-62B12A5CE274}"/>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18" name="TextBox 107">
            <a:extLst>
              <a:ext uri="{FF2B5EF4-FFF2-40B4-BE49-F238E27FC236}">
                <a16:creationId xmlns:a16="http://schemas.microsoft.com/office/drawing/2014/main" id="{58E4763E-883E-E44D-BE3E-1FC71903A4CE}"/>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 RL for motion planning</a:t>
            </a:r>
          </a:p>
        </p:txBody>
      </p:sp>
      <p:sp>
        <p:nvSpPr>
          <p:cNvPr id="22" name="TextBox 107">
            <a:extLst>
              <a:ext uri="{FF2B5EF4-FFF2-40B4-BE49-F238E27FC236}">
                <a16:creationId xmlns:a16="http://schemas.microsoft.com/office/drawing/2014/main" id="{18FAA6F8-8C60-2B40-9FD5-52B13C173ECD}"/>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352543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D04A856-77DF-C349-A1CF-31308511AD78}"/>
              </a:ext>
            </a:extLst>
          </p:cNvPr>
          <p:cNvSpPr/>
          <p:nvPr/>
        </p:nvSpPr>
        <p:spPr>
          <a:xfrm>
            <a:off x="570249" y="2782046"/>
            <a:ext cx="4260383" cy="37205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aphicFrame>
        <p:nvGraphicFramePr>
          <p:cNvPr id="16" name="Table 7">
            <a:extLst>
              <a:ext uri="{FF2B5EF4-FFF2-40B4-BE49-F238E27FC236}">
                <a16:creationId xmlns:a16="http://schemas.microsoft.com/office/drawing/2014/main" id="{7660C99A-8B4B-8449-BC87-9A6189706982}"/>
              </a:ext>
            </a:extLst>
          </p:cNvPr>
          <p:cNvGraphicFramePr>
            <a:graphicFrameLocks noGrp="1"/>
          </p:cNvGraphicFramePr>
          <p:nvPr>
            <p:extLst>
              <p:ext uri="{D42A27DB-BD31-4B8C-83A1-F6EECF244321}">
                <p14:modId xmlns:p14="http://schemas.microsoft.com/office/powerpoint/2010/main" val="1062126606"/>
              </p:ext>
            </p:extLst>
          </p:nvPr>
        </p:nvGraphicFramePr>
        <p:xfrm>
          <a:off x="803092" y="3007117"/>
          <a:ext cx="3834345" cy="3141436"/>
        </p:xfrm>
        <a:graphic>
          <a:graphicData uri="http://schemas.openxmlformats.org/drawingml/2006/table">
            <a:tbl>
              <a:tblPr firstRow="1" bandRow="1">
                <a:tableStyleId>{5C22544A-7EE6-4342-B048-85BDC9FD1C3A}</a:tableStyleId>
              </a:tblPr>
              <a:tblGrid>
                <a:gridCol w="3834345">
                  <a:extLst>
                    <a:ext uri="{9D8B030D-6E8A-4147-A177-3AD203B41FA5}">
                      <a16:colId xmlns:a16="http://schemas.microsoft.com/office/drawing/2014/main" val="20000"/>
                    </a:ext>
                  </a:extLst>
                </a:gridCol>
              </a:tblGrid>
              <a:tr h="904646">
                <a:tc>
                  <a:txBody>
                    <a:bodyPr/>
                    <a:lstStyle/>
                    <a:p>
                      <a:pPr latinLnBrk="1"/>
                      <a:r>
                        <a:rPr lang="en-GB" altLang="ko-KR" sz="2700" noProof="0" dirty="0">
                          <a:solidFill>
                            <a:schemeClr val="accent1"/>
                          </a:solidFill>
                          <a:latin typeface="+mn-lt"/>
                        </a:rPr>
                        <a:t>Forward Kinematic</a:t>
                      </a:r>
                    </a:p>
                  </a:txBody>
                  <a:tcP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8806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65000"/>
                              <a:lumOff val="35000"/>
                            </a:schemeClr>
                          </a:solidFill>
                          <a:latin typeface="+mn-lt"/>
                          <a:cs typeface="Arial" pitchFamily="34" charset="0"/>
                        </a:rPr>
                        <a:t>Denavit Hartenberg</a:t>
                      </a:r>
                      <a:endParaRPr lang="ko-KR" altLang="en-US" sz="1400" b="1" dirty="0">
                        <a:solidFill>
                          <a:schemeClr val="tx1">
                            <a:lumMod val="65000"/>
                            <a:lumOff val="35000"/>
                          </a:schemeClr>
                        </a:solidFill>
                        <a:latin typeface="+mn-lt"/>
                        <a:cs typeface="Arial" pitchFamily="34" charset="0"/>
                      </a:endParaRPr>
                    </a:p>
                  </a:txBody>
                  <a:tcPr anchor="b">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1"/>
                  </a:ext>
                </a:extLst>
              </a:tr>
              <a:tr h="184872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fr-FR" altLang="ko-KR" sz="1200" dirty="0">
                        <a:solidFill>
                          <a:schemeClr val="tx1">
                            <a:lumMod val="65000"/>
                            <a:lumOff val="3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fr-FR" altLang="ko-KR" sz="1200" dirty="0">
                        <a:solidFill>
                          <a:schemeClr val="tx1">
                            <a:lumMod val="65000"/>
                            <a:lumOff val="3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fr-FR" altLang="ko-KR" sz="1200" dirty="0">
                        <a:solidFill>
                          <a:schemeClr val="tx1">
                            <a:lumMod val="65000"/>
                            <a:lumOff val="3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fr-FR" altLang="ko-KR" sz="1200" dirty="0">
                        <a:solidFill>
                          <a:schemeClr val="tx1">
                            <a:lumMod val="65000"/>
                            <a:lumOff val="3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fr-FR" altLang="ko-KR" sz="1200" dirty="0">
                        <a:solidFill>
                          <a:schemeClr val="tx1">
                            <a:lumMod val="65000"/>
                            <a:lumOff val="3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fr-FR" altLang="ko-KR" sz="1200" dirty="0">
                        <a:solidFill>
                          <a:schemeClr val="tx1">
                            <a:lumMod val="65000"/>
                            <a:lumOff val="35000"/>
                          </a:schemeClr>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AU" altLang="ko-KR" sz="1200" noProof="0" dirty="0">
                          <a:solidFill>
                            <a:schemeClr val="tx1">
                              <a:lumMod val="65000"/>
                              <a:lumOff val="35000"/>
                            </a:schemeClr>
                          </a:solidFill>
                          <a:latin typeface="+mn-lt"/>
                          <a:cs typeface="Arial" pitchFamily="34" charset="0"/>
                        </a:rPr>
                        <a:t>The table gives all the kinematic parameters to then create the URDF</a:t>
                      </a:r>
                    </a:p>
                  </a:txBody>
                  <a:tcP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12700" cmpd="sng">
                      <a:noFill/>
                    </a:lnT>
                    <a:lnB w="762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2"/>
                  </a:ext>
                </a:extLst>
              </a:tr>
            </a:tbl>
          </a:graphicData>
        </a:graphic>
      </p:graphicFrame>
      <p:pic>
        <p:nvPicPr>
          <p:cNvPr id="14" name="Image 13">
            <a:extLst>
              <a:ext uri="{FF2B5EF4-FFF2-40B4-BE49-F238E27FC236}">
                <a16:creationId xmlns:a16="http://schemas.microsoft.com/office/drawing/2014/main" id="{E3360E5A-9C8F-5B42-98C8-ADAF842CA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074" y="4237100"/>
            <a:ext cx="3471372" cy="1119359"/>
          </a:xfrm>
          <a:prstGeom prst="rect">
            <a:avLst/>
          </a:prstGeom>
        </p:spPr>
      </p:pic>
      <p:sp>
        <p:nvSpPr>
          <p:cNvPr id="13" name="Rectangle 12">
            <a:extLst>
              <a:ext uri="{FF2B5EF4-FFF2-40B4-BE49-F238E27FC236}">
                <a16:creationId xmlns:a16="http://schemas.microsoft.com/office/drawing/2014/main" id="{5E3C35F9-9F72-9D46-809B-C7FBC9271C29}"/>
              </a:ext>
            </a:extLst>
          </p:cNvPr>
          <p:cNvSpPr/>
          <p:nvPr/>
        </p:nvSpPr>
        <p:spPr>
          <a:xfrm>
            <a:off x="7377904" y="1822899"/>
            <a:ext cx="4260383" cy="48061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 name="Rectangle 3">
            <a:extLst>
              <a:ext uri="{FF2B5EF4-FFF2-40B4-BE49-F238E27FC236}">
                <a16:creationId xmlns:a16="http://schemas.microsoft.com/office/drawing/2014/main" id="{DF03ABAA-E927-7240-95F0-355D368DCA72}"/>
              </a:ext>
            </a:extLst>
          </p:cNvPr>
          <p:cNvSpPr/>
          <p:nvPr/>
        </p:nvSpPr>
        <p:spPr>
          <a:xfrm>
            <a:off x="7610749" y="1943880"/>
            <a:ext cx="3872556" cy="45587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88939FE4-A025-584A-A63E-56178D390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630" y="3398870"/>
            <a:ext cx="2134667" cy="1510854"/>
          </a:xfrm>
          <a:prstGeom prst="rect">
            <a:avLst/>
          </a:prstGeom>
        </p:spPr>
      </p:pic>
      <p:pic>
        <p:nvPicPr>
          <p:cNvPr id="3" name="Image 2">
            <a:extLst>
              <a:ext uri="{FF2B5EF4-FFF2-40B4-BE49-F238E27FC236}">
                <a16:creationId xmlns:a16="http://schemas.microsoft.com/office/drawing/2014/main" id="{10E4CB3A-B93F-5C40-9AB3-07782F372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593" y="5314029"/>
            <a:ext cx="2668739" cy="834524"/>
          </a:xfrm>
          <a:prstGeom prst="rect">
            <a:avLst/>
          </a:prstGeom>
        </p:spPr>
      </p:pic>
      <p:sp>
        <p:nvSpPr>
          <p:cNvPr id="5" name="ZoneTexte 4">
            <a:extLst>
              <a:ext uri="{FF2B5EF4-FFF2-40B4-BE49-F238E27FC236}">
                <a16:creationId xmlns:a16="http://schemas.microsoft.com/office/drawing/2014/main" id="{293FB893-1710-3A40-B272-0D372A18F9F9}"/>
              </a:ext>
            </a:extLst>
          </p:cNvPr>
          <p:cNvSpPr txBox="1"/>
          <p:nvPr/>
        </p:nvSpPr>
        <p:spPr>
          <a:xfrm>
            <a:off x="7850742" y="2089254"/>
            <a:ext cx="3314700" cy="784830"/>
          </a:xfrm>
          <a:prstGeom prst="rect">
            <a:avLst/>
          </a:prstGeom>
          <a:noFill/>
        </p:spPr>
        <p:txBody>
          <a:bodyPr wrap="square" rtlCol="0">
            <a:spAutoFit/>
          </a:bodyPr>
          <a:lstStyle/>
          <a:p>
            <a:r>
              <a:rPr lang="en-GB" altLang="ko-KR" sz="2700" b="1" dirty="0">
                <a:solidFill>
                  <a:schemeClr val="accent1"/>
                </a:solidFill>
              </a:rPr>
              <a:t>Inverse Kinematic</a:t>
            </a:r>
          </a:p>
          <a:p>
            <a:endParaRPr lang="fr-FR" dirty="0"/>
          </a:p>
        </p:txBody>
      </p:sp>
      <p:sp>
        <p:nvSpPr>
          <p:cNvPr id="18" name="ZoneTexte 17">
            <a:extLst>
              <a:ext uri="{FF2B5EF4-FFF2-40B4-BE49-F238E27FC236}">
                <a16:creationId xmlns:a16="http://schemas.microsoft.com/office/drawing/2014/main" id="{F3DF9BD7-6C4D-4045-90A5-65E6D43CEE20}"/>
              </a:ext>
            </a:extLst>
          </p:cNvPr>
          <p:cNvSpPr txBox="1"/>
          <p:nvPr/>
        </p:nvSpPr>
        <p:spPr>
          <a:xfrm>
            <a:off x="8009674" y="2682296"/>
            <a:ext cx="3314700" cy="923330"/>
          </a:xfrm>
          <a:prstGeom prst="rect">
            <a:avLst/>
          </a:prstGeom>
          <a:noFill/>
        </p:spPr>
        <p:txBody>
          <a:bodyPr wrap="square" rtlCol="0">
            <a:spAutoFit/>
          </a:bodyPr>
          <a:lstStyle/>
          <a:p>
            <a:r>
              <a:rPr lang="en-GB" altLang="ko-KR" sz="1200" dirty="0">
                <a:solidFill>
                  <a:schemeClr val="tx1">
                    <a:lumMod val="65000"/>
                    <a:lumOff val="35000"/>
                  </a:schemeClr>
                </a:solidFill>
              </a:rPr>
              <a:t>The end effector follow a circle to then calculate with inverse kinematic solver the joint configuration for a given position</a:t>
            </a:r>
          </a:p>
          <a:p>
            <a:endParaRPr lang="fr-FR" dirty="0"/>
          </a:p>
        </p:txBody>
      </p:sp>
      <p:sp>
        <p:nvSpPr>
          <p:cNvPr id="19" name="ZoneTexte 18">
            <a:extLst>
              <a:ext uri="{FF2B5EF4-FFF2-40B4-BE49-F238E27FC236}">
                <a16:creationId xmlns:a16="http://schemas.microsoft.com/office/drawing/2014/main" id="{9A35B104-D899-8049-A0A2-BA06642BC666}"/>
              </a:ext>
            </a:extLst>
          </p:cNvPr>
          <p:cNvSpPr txBox="1"/>
          <p:nvPr/>
        </p:nvSpPr>
        <p:spPr>
          <a:xfrm>
            <a:off x="7850742" y="4880512"/>
            <a:ext cx="3314700" cy="553998"/>
          </a:xfrm>
          <a:prstGeom prst="rect">
            <a:avLst/>
          </a:prstGeom>
          <a:noFill/>
        </p:spPr>
        <p:txBody>
          <a:bodyPr wrap="square" rtlCol="0">
            <a:spAutoFit/>
          </a:bodyPr>
          <a:lstStyle/>
          <a:p>
            <a:r>
              <a:rPr lang="en-GB" altLang="ko-KR" sz="1200" dirty="0">
                <a:solidFill>
                  <a:schemeClr val="tx1">
                    <a:lumMod val="65000"/>
                    <a:lumOff val="35000"/>
                  </a:schemeClr>
                </a:solidFill>
              </a:rPr>
              <a:t>Parameters required for the MATLAB solver</a:t>
            </a:r>
          </a:p>
          <a:p>
            <a:endParaRPr lang="fr-FR" dirty="0"/>
          </a:p>
        </p:txBody>
      </p:sp>
      <p:sp>
        <p:nvSpPr>
          <p:cNvPr id="20" name="ZoneTexte 19">
            <a:extLst>
              <a:ext uri="{FF2B5EF4-FFF2-40B4-BE49-F238E27FC236}">
                <a16:creationId xmlns:a16="http://schemas.microsoft.com/office/drawing/2014/main" id="{A773C54E-78DF-A048-B1F0-B3C8039D486D}"/>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16</a:t>
            </a:r>
          </a:p>
        </p:txBody>
      </p:sp>
      <p:sp>
        <p:nvSpPr>
          <p:cNvPr id="17" name="Text Placeholder 1">
            <a:extLst>
              <a:ext uri="{FF2B5EF4-FFF2-40B4-BE49-F238E27FC236}">
                <a16:creationId xmlns:a16="http://schemas.microsoft.com/office/drawing/2014/main" id="{D5359184-E938-974C-A39D-96609A04A816}"/>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II.1. Robotic Kinematic</a:t>
            </a:r>
          </a:p>
        </p:txBody>
      </p:sp>
      <p:sp>
        <p:nvSpPr>
          <p:cNvPr id="21" name="TextBox 107">
            <a:extLst>
              <a:ext uri="{FF2B5EF4-FFF2-40B4-BE49-F238E27FC236}">
                <a16:creationId xmlns:a16="http://schemas.microsoft.com/office/drawing/2014/main" id="{3C82DBAF-8263-A041-B3B3-B176F283C130}"/>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22" name="TextBox 107">
            <a:extLst>
              <a:ext uri="{FF2B5EF4-FFF2-40B4-BE49-F238E27FC236}">
                <a16:creationId xmlns:a16="http://schemas.microsoft.com/office/drawing/2014/main" id="{D0C34D5F-C5FB-4C4D-A1FA-860630EF64D4}"/>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 RL for motion planning</a:t>
            </a:r>
          </a:p>
        </p:txBody>
      </p:sp>
      <p:sp>
        <p:nvSpPr>
          <p:cNvPr id="23" name="TextBox 107">
            <a:extLst>
              <a:ext uri="{FF2B5EF4-FFF2-40B4-BE49-F238E27FC236}">
                <a16:creationId xmlns:a16="http://schemas.microsoft.com/office/drawing/2014/main" id="{3C017EF7-5046-DA4A-8513-3D58F7BD2C27}"/>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109806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4" grpId="0" animBg="1"/>
      <p:bldP spid="5" grpId="0"/>
      <p:bldP spid="18"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II.2. RL principle</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9" name="Image 18">
            <a:extLst>
              <a:ext uri="{FF2B5EF4-FFF2-40B4-BE49-F238E27FC236}">
                <a16:creationId xmlns:a16="http://schemas.microsoft.com/office/drawing/2014/main" id="{5211A934-529D-5744-9BBE-6521ADDB2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026" y="1787054"/>
            <a:ext cx="3972925" cy="3835926"/>
          </a:xfrm>
          <a:prstGeom prst="rect">
            <a:avLst/>
          </a:prstGeom>
        </p:spPr>
      </p:pic>
      <p:sp>
        <p:nvSpPr>
          <p:cNvPr id="20" name="TextBox 32">
            <a:extLst>
              <a:ext uri="{FF2B5EF4-FFF2-40B4-BE49-F238E27FC236}">
                <a16:creationId xmlns:a16="http://schemas.microsoft.com/office/drawing/2014/main" id="{A207821D-F055-714E-A91A-45F1027C738A}"/>
              </a:ext>
            </a:extLst>
          </p:cNvPr>
          <p:cNvSpPr txBox="1"/>
          <p:nvPr/>
        </p:nvSpPr>
        <p:spPr>
          <a:xfrm>
            <a:off x="796082" y="2330364"/>
            <a:ext cx="2336431" cy="389513"/>
          </a:xfrm>
          <a:prstGeom prst="roundRect">
            <a:avLst>
              <a:gd name="adj" fmla="val 50000"/>
            </a:avLst>
          </a:prstGeom>
          <a:solidFill>
            <a:schemeClr val="accent2"/>
          </a:solidFill>
        </p:spPr>
        <p:txBody>
          <a:bodyPr wrap="square" rtlCol="0" anchor="ctr">
            <a:spAutoFit/>
          </a:bodyPr>
          <a:lstStyle/>
          <a:p>
            <a:r>
              <a:rPr lang="en-US" altLang="ko-KR" sz="1200" b="1" dirty="0">
                <a:solidFill>
                  <a:schemeClr val="bg1"/>
                </a:solidFill>
                <a:cs typeface="Arial" pitchFamily="34" charset="0"/>
              </a:rPr>
              <a:t>Environment</a:t>
            </a:r>
            <a:endParaRPr lang="ko-KR" altLang="en-US" sz="1200" b="1" dirty="0">
              <a:solidFill>
                <a:schemeClr val="bg1"/>
              </a:solidFill>
              <a:cs typeface="Arial" pitchFamily="34" charset="0"/>
            </a:endParaRPr>
          </a:p>
        </p:txBody>
      </p:sp>
      <p:sp>
        <p:nvSpPr>
          <p:cNvPr id="21" name="TextBox 33">
            <a:extLst>
              <a:ext uri="{FF2B5EF4-FFF2-40B4-BE49-F238E27FC236}">
                <a16:creationId xmlns:a16="http://schemas.microsoft.com/office/drawing/2014/main" id="{55056101-5962-B847-BB35-8E807FAFF8D6}"/>
              </a:ext>
            </a:extLst>
          </p:cNvPr>
          <p:cNvSpPr txBox="1"/>
          <p:nvPr/>
        </p:nvSpPr>
        <p:spPr>
          <a:xfrm>
            <a:off x="796083" y="2714078"/>
            <a:ext cx="233643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This is where the robot will evolve, it includes the table, the assembly elements…</a:t>
            </a:r>
          </a:p>
        </p:txBody>
      </p:sp>
      <p:sp>
        <p:nvSpPr>
          <p:cNvPr id="22" name="TextBox 35">
            <a:extLst>
              <a:ext uri="{FF2B5EF4-FFF2-40B4-BE49-F238E27FC236}">
                <a16:creationId xmlns:a16="http://schemas.microsoft.com/office/drawing/2014/main" id="{0281E70A-9E6C-4B4B-8A15-75A2CAEE54CF}"/>
              </a:ext>
            </a:extLst>
          </p:cNvPr>
          <p:cNvSpPr txBox="1"/>
          <p:nvPr/>
        </p:nvSpPr>
        <p:spPr>
          <a:xfrm>
            <a:off x="3465742" y="2330364"/>
            <a:ext cx="2336431" cy="389513"/>
          </a:xfrm>
          <a:prstGeom prst="roundRect">
            <a:avLst>
              <a:gd name="adj" fmla="val 50000"/>
            </a:avLst>
          </a:prstGeom>
          <a:solidFill>
            <a:schemeClr val="accent1"/>
          </a:solidFill>
        </p:spPr>
        <p:txBody>
          <a:bodyPr wrap="square" rtlCol="0" anchor="ctr">
            <a:spAutoFit/>
          </a:bodyPr>
          <a:lstStyle/>
          <a:p>
            <a:r>
              <a:rPr lang="en-US" altLang="ko-KR" sz="1200" b="1" dirty="0">
                <a:solidFill>
                  <a:schemeClr val="bg1"/>
                </a:solidFill>
                <a:cs typeface="Arial" pitchFamily="34" charset="0"/>
              </a:rPr>
              <a:t>Action</a:t>
            </a:r>
            <a:endParaRPr lang="ko-KR" altLang="en-US" sz="1200" b="1" dirty="0">
              <a:solidFill>
                <a:schemeClr val="bg1"/>
              </a:solidFill>
              <a:cs typeface="Arial" pitchFamily="34" charset="0"/>
            </a:endParaRPr>
          </a:p>
        </p:txBody>
      </p:sp>
      <p:sp>
        <p:nvSpPr>
          <p:cNvPr id="23" name="TextBox 36">
            <a:extLst>
              <a:ext uri="{FF2B5EF4-FFF2-40B4-BE49-F238E27FC236}">
                <a16:creationId xmlns:a16="http://schemas.microsoft.com/office/drawing/2014/main" id="{B65FF3C8-3562-4D40-940E-D8BD1F6EDA4E}"/>
              </a:ext>
            </a:extLst>
          </p:cNvPr>
          <p:cNvSpPr txBox="1"/>
          <p:nvPr/>
        </p:nvSpPr>
        <p:spPr>
          <a:xfrm>
            <a:off x="3465743" y="2714078"/>
            <a:ext cx="233643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An action is what the robot is doing every steps, in our case it’s changing the joint angles</a:t>
            </a:r>
          </a:p>
        </p:txBody>
      </p:sp>
      <p:sp>
        <p:nvSpPr>
          <p:cNvPr id="24" name="TextBox 38">
            <a:extLst>
              <a:ext uri="{FF2B5EF4-FFF2-40B4-BE49-F238E27FC236}">
                <a16:creationId xmlns:a16="http://schemas.microsoft.com/office/drawing/2014/main" id="{EA46EC22-9175-E34E-83E4-F462688E9147}"/>
              </a:ext>
            </a:extLst>
          </p:cNvPr>
          <p:cNvSpPr txBox="1"/>
          <p:nvPr/>
        </p:nvSpPr>
        <p:spPr>
          <a:xfrm>
            <a:off x="796082" y="3705017"/>
            <a:ext cx="2336431" cy="389513"/>
          </a:xfrm>
          <a:prstGeom prst="roundRect">
            <a:avLst>
              <a:gd name="adj" fmla="val 50000"/>
            </a:avLst>
          </a:prstGeom>
          <a:solidFill>
            <a:schemeClr val="accent3"/>
          </a:solidFill>
        </p:spPr>
        <p:txBody>
          <a:bodyPr wrap="square" rtlCol="0" anchor="ctr">
            <a:spAutoFit/>
          </a:bodyPr>
          <a:lstStyle/>
          <a:p>
            <a:r>
              <a:rPr lang="en-US" altLang="ko-KR" sz="1200" b="1" dirty="0">
                <a:solidFill>
                  <a:schemeClr val="bg1"/>
                </a:solidFill>
                <a:cs typeface="Arial" pitchFamily="34" charset="0"/>
              </a:rPr>
              <a:t>State</a:t>
            </a:r>
            <a:endParaRPr lang="ko-KR" altLang="en-US" sz="1200" b="1" dirty="0">
              <a:solidFill>
                <a:schemeClr val="bg1"/>
              </a:solidFill>
              <a:cs typeface="Arial" pitchFamily="34" charset="0"/>
            </a:endParaRPr>
          </a:p>
        </p:txBody>
      </p:sp>
      <p:sp>
        <p:nvSpPr>
          <p:cNvPr id="25" name="TextBox 39">
            <a:extLst>
              <a:ext uri="{FF2B5EF4-FFF2-40B4-BE49-F238E27FC236}">
                <a16:creationId xmlns:a16="http://schemas.microsoft.com/office/drawing/2014/main" id="{F85958B0-1A94-F748-88E6-EC065D03B439}"/>
              </a:ext>
            </a:extLst>
          </p:cNvPr>
          <p:cNvSpPr txBox="1"/>
          <p:nvPr/>
        </p:nvSpPr>
        <p:spPr>
          <a:xfrm>
            <a:off x="796083" y="4088731"/>
            <a:ext cx="2336430"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At each steps, the robot is in a new state, for the UR10 a state is a position vector of the end effector in the environment </a:t>
            </a:r>
          </a:p>
        </p:txBody>
      </p:sp>
      <p:sp>
        <p:nvSpPr>
          <p:cNvPr id="26" name="TextBox 41">
            <a:extLst>
              <a:ext uri="{FF2B5EF4-FFF2-40B4-BE49-F238E27FC236}">
                <a16:creationId xmlns:a16="http://schemas.microsoft.com/office/drawing/2014/main" id="{0FBED0A2-3D67-8C43-BCA0-52B8FB9C5137}"/>
              </a:ext>
            </a:extLst>
          </p:cNvPr>
          <p:cNvSpPr txBox="1"/>
          <p:nvPr/>
        </p:nvSpPr>
        <p:spPr>
          <a:xfrm>
            <a:off x="3465742" y="3705017"/>
            <a:ext cx="2336431" cy="389513"/>
          </a:xfrm>
          <a:prstGeom prst="roundRect">
            <a:avLst>
              <a:gd name="adj" fmla="val 50000"/>
            </a:avLst>
          </a:prstGeom>
          <a:solidFill>
            <a:schemeClr val="accent4"/>
          </a:solidFill>
        </p:spPr>
        <p:txBody>
          <a:bodyPr wrap="square" rtlCol="0" anchor="ctr">
            <a:spAutoFit/>
          </a:bodyPr>
          <a:lstStyle/>
          <a:p>
            <a:r>
              <a:rPr lang="en-US" altLang="ko-KR" sz="1200" b="1" dirty="0">
                <a:solidFill>
                  <a:schemeClr val="bg1"/>
                </a:solidFill>
                <a:cs typeface="Arial" pitchFamily="34" charset="0"/>
              </a:rPr>
              <a:t>Agent</a:t>
            </a:r>
            <a:endParaRPr lang="ko-KR" altLang="en-US" sz="1200" b="1" dirty="0">
              <a:solidFill>
                <a:schemeClr val="bg1"/>
              </a:solidFill>
              <a:cs typeface="Arial" pitchFamily="34" charset="0"/>
            </a:endParaRPr>
          </a:p>
        </p:txBody>
      </p:sp>
      <p:sp>
        <p:nvSpPr>
          <p:cNvPr id="27" name="TextBox 42">
            <a:extLst>
              <a:ext uri="{FF2B5EF4-FFF2-40B4-BE49-F238E27FC236}">
                <a16:creationId xmlns:a16="http://schemas.microsoft.com/office/drawing/2014/main" id="{23698928-B6C7-1049-AAD7-B22A85EC7069}"/>
              </a:ext>
            </a:extLst>
          </p:cNvPr>
          <p:cNvSpPr txBox="1"/>
          <p:nvPr/>
        </p:nvSpPr>
        <p:spPr>
          <a:xfrm>
            <a:off x="3465743" y="4088731"/>
            <a:ext cx="233643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agent is the UR10</a:t>
            </a:r>
          </a:p>
        </p:txBody>
      </p:sp>
      <p:sp>
        <p:nvSpPr>
          <p:cNvPr id="34" name="TextBox 38">
            <a:extLst>
              <a:ext uri="{FF2B5EF4-FFF2-40B4-BE49-F238E27FC236}">
                <a16:creationId xmlns:a16="http://schemas.microsoft.com/office/drawing/2014/main" id="{0BD1B1C5-154F-304D-8E69-682275667393}"/>
              </a:ext>
            </a:extLst>
          </p:cNvPr>
          <p:cNvSpPr txBox="1"/>
          <p:nvPr/>
        </p:nvSpPr>
        <p:spPr>
          <a:xfrm>
            <a:off x="796082" y="5079670"/>
            <a:ext cx="2336431" cy="389513"/>
          </a:xfrm>
          <a:prstGeom prst="roundRect">
            <a:avLst>
              <a:gd name="adj" fmla="val 50000"/>
            </a:avLst>
          </a:prstGeom>
          <a:solidFill>
            <a:schemeClr val="accent3">
              <a:lumMod val="40000"/>
              <a:lumOff val="60000"/>
            </a:schemeClr>
          </a:solidFill>
        </p:spPr>
        <p:txBody>
          <a:bodyPr wrap="square" rtlCol="0" anchor="ctr">
            <a:spAutoFit/>
          </a:bodyPr>
          <a:lstStyle/>
          <a:p>
            <a:r>
              <a:rPr lang="en-US" altLang="ko-KR" sz="1200" b="1" dirty="0">
                <a:solidFill>
                  <a:schemeClr val="bg1"/>
                </a:solidFill>
                <a:cs typeface="Arial" pitchFamily="34" charset="0"/>
              </a:rPr>
              <a:t>Reward</a:t>
            </a:r>
            <a:endParaRPr lang="ko-KR" altLang="en-US" sz="1200" b="1" dirty="0">
              <a:solidFill>
                <a:schemeClr val="bg1"/>
              </a:solidFill>
              <a:cs typeface="Arial" pitchFamily="34" charset="0"/>
            </a:endParaRPr>
          </a:p>
        </p:txBody>
      </p:sp>
      <p:sp>
        <p:nvSpPr>
          <p:cNvPr id="35" name="TextBox 39">
            <a:extLst>
              <a:ext uri="{FF2B5EF4-FFF2-40B4-BE49-F238E27FC236}">
                <a16:creationId xmlns:a16="http://schemas.microsoft.com/office/drawing/2014/main" id="{2159AFB5-47FB-5C49-B839-6407A152B588}"/>
              </a:ext>
            </a:extLst>
          </p:cNvPr>
          <p:cNvSpPr txBox="1"/>
          <p:nvPr/>
        </p:nvSpPr>
        <p:spPr>
          <a:xfrm>
            <a:off x="796083" y="5463384"/>
            <a:ext cx="2336430"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reward is given to make the agent understand how good its action was, in the study the reward was given according to the position to the target</a:t>
            </a:r>
          </a:p>
        </p:txBody>
      </p:sp>
      <p:sp>
        <p:nvSpPr>
          <p:cNvPr id="36" name="TextBox 41">
            <a:extLst>
              <a:ext uri="{FF2B5EF4-FFF2-40B4-BE49-F238E27FC236}">
                <a16:creationId xmlns:a16="http://schemas.microsoft.com/office/drawing/2014/main" id="{5ED0BF5C-31DB-8B46-9E6F-6CDCDAEE5972}"/>
              </a:ext>
            </a:extLst>
          </p:cNvPr>
          <p:cNvSpPr txBox="1"/>
          <p:nvPr/>
        </p:nvSpPr>
        <p:spPr>
          <a:xfrm>
            <a:off x="3465742" y="5079670"/>
            <a:ext cx="2336431" cy="389513"/>
          </a:xfrm>
          <a:prstGeom prst="roundRect">
            <a:avLst>
              <a:gd name="adj" fmla="val 50000"/>
            </a:avLst>
          </a:prstGeom>
          <a:solidFill>
            <a:schemeClr val="accent5">
              <a:lumMod val="75000"/>
            </a:schemeClr>
          </a:solidFill>
        </p:spPr>
        <p:txBody>
          <a:bodyPr wrap="square" rtlCol="0" anchor="ctr">
            <a:spAutoFit/>
          </a:bodyPr>
          <a:lstStyle/>
          <a:p>
            <a:r>
              <a:rPr lang="en-US" altLang="ko-KR" sz="1200" b="1" dirty="0">
                <a:solidFill>
                  <a:schemeClr val="bg1"/>
                </a:solidFill>
                <a:cs typeface="Arial" pitchFamily="34" charset="0"/>
              </a:rPr>
              <a:t>Interpreter</a:t>
            </a:r>
            <a:endParaRPr lang="ko-KR" altLang="en-US" sz="1200" b="1" dirty="0">
              <a:solidFill>
                <a:schemeClr val="bg1"/>
              </a:solidFill>
              <a:cs typeface="Arial" pitchFamily="34" charset="0"/>
            </a:endParaRPr>
          </a:p>
        </p:txBody>
      </p:sp>
      <p:sp>
        <p:nvSpPr>
          <p:cNvPr id="37" name="TextBox 42">
            <a:extLst>
              <a:ext uri="{FF2B5EF4-FFF2-40B4-BE49-F238E27FC236}">
                <a16:creationId xmlns:a16="http://schemas.microsoft.com/office/drawing/2014/main" id="{F7D8B871-4D7C-CE49-BBC9-59710FDE7074}"/>
              </a:ext>
            </a:extLst>
          </p:cNvPr>
          <p:cNvSpPr txBox="1"/>
          <p:nvPr/>
        </p:nvSpPr>
        <p:spPr>
          <a:xfrm>
            <a:off x="3465743" y="5463384"/>
            <a:ext cx="2336430"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interpretation is made by the observation function which return the state after each action taken</a:t>
            </a:r>
          </a:p>
        </p:txBody>
      </p:sp>
      <p:grpSp>
        <p:nvGrpSpPr>
          <p:cNvPr id="38" name="Group 3">
            <a:extLst>
              <a:ext uri="{FF2B5EF4-FFF2-40B4-BE49-F238E27FC236}">
                <a16:creationId xmlns:a16="http://schemas.microsoft.com/office/drawing/2014/main" id="{7C97C5F1-CB95-D24C-87BB-B6489396F8FE}"/>
              </a:ext>
            </a:extLst>
          </p:cNvPr>
          <p:cNvGrpSpPr/>
          <p:nvPr/>
        </p:nvGrpSpPr>
        <p:grpSpPr>
          <a:xfrm>
            <a:off x="6248007" y="6036703"/>
            <a:ext cx="5704682" cy="474501"/>
            <a:chOff x="923029" y="5157190"/>
            <a:chExt cx="10174330" cy="1016734"/>
          </a:xfrm>
        </p:grpSpPr>
        <p:sp>
          <p:nvSpPr>
            <p:cNvPr id="39" name="Rounded Rectangle 7">
              <a:extLst>
                <a:ext uri="{FF2B5EF4-FFF2-40B4-BE49-F238E27FC236}">
                  <a16:creationId xmlns:a16="http://schemas.microsoft.com/office/drawing/2014/main" id="{55EF1813-2254-2042-B691-5DFB5A150655}"/>
                </a:ext>
              </a:extLst>
            </p:cNvPr>
            <p:cNvSpPr/>
            <p:nvPr/>
          </p:nvSpPr>
          <p:spPr>
            <a:xfrm rot="16200000" flipH="1">
              <a:off x="5501831" y="578394"/>
              <a:ext cx="1016729" cy="10174326"/>
            </a:xfrm>
            <a:prstGeom prst="roundRect">
              <a:avLst>
                <a:gd name="adj" fmla="val 2135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40" name="Round Same Side Corner Rectangle 8">
              <a:extLst>
                <a:ext uri="{FF2B5EF4-FFF2-40B4-BE49-F238E27FC236}">
                  <a16:creationId xmlns:a16="http://schemas.microsoft.com/office/drawing/2014/main" id="{28854895-8308-6F4A-BD5B-9622659D2E08}"/>
                </a:ext>
              </a:extLst>
            </p:cNvPr>
            <p:cNvSpPr/>
            <p:nvPr/>
          </p:nvSpPr>
          <p:spPr>
            <a:xfrm>
              <a:off x="923029" y="5157190"/>
              <a:ext cx="2045154" cy="1016734"/>
            </a:xfrm>
            <a:prstGeom prst="round2SameRect">
              <a:avLst>
                <a:gd name="adj1" fmla="val 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1200" dirty="0">
                  <a:solidFill>
                    <a:schemeClr val="bg1"/>
                  </a:solidFill>
                  <a:cs typeface="Arial" pitchFamily="34" charset="0"/>
                </a:rPr>
                <a:t>Markovian Process</a:t>
              </a:r>
              <a:endParaRPr lang="ko-KR" altLang="en-US" sz="1200" dirty="0">
                <a:solidFill>
                  <a:schemeClr val="bg1"/>
                </a:solidFill>
                <a:cs typeface="Arial" pitchFamily="34" charset="0"/>
              </a:endParaRPr>
            </a:p>
          </p:txBody>
        </p:sp>
      </p:grpSp>
      <p:sp>
        <p:nvSpPr>
          <p:cNvPr id="2" name="ZoneTexte 1">
            <a:extLst>
              <a:ext uri="{FF2B5EF4-FFF2-40B4-BE49-F238E27FC236}">
                <a16:creationId xmlns:a16="http://schemas.microsoft.com/office/drawing/2014/main" id="{5EBEE078-6991-3947-BE31-6E183A214CF2}"/>
              </a:ext>
            </a:extLst>
          </p:cNvPr>
          <p:cNvSpPr txBox="1"/>
          <p:nvPr/>
        </p:nvSpPr>
        <p:spPr>
          <a:xfrm>
            <a:off x="6437839" y="6022966"/>
            <a:ext cx="4280654" cy="276999"/>
          </a:xfrm>
          <a:prstGeom prst="rect">
            <a:avLst/>
          </a:prstGeom>
          <a:noFill/>
        </p:spPr>
        <p:txBody>
          <a:bodyPr wrap="square" rtlCol="0">
            <a:spAutoFit/>
          </a:bodyPr>
          <a:lstStyle/>
          <a:p>
            <a:pPr algn="ctr"/>
            <a:r>
              <a:rPr lang="en-GB" sz="1200" dirty="0">
                <a:solidFill>
                  <a:schemeClr val="tx1">
                    <a:lumMod val="75000"/>
                    <a:lumOff val="25000"/>
                  </a:schemeClr>
                </a:solidFill>
              </a:rPr>
              <a:t>We talk about markovian state if:</a:t>
            </a:r>
            <a:endParaRPr lang="fr-FR" dirty="0"/>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4E327A70-E17D-DA4B-8910-AF74243C897E}"/>
                  </a:ext>
                </a:extLst>
              </p:cNvPr>
              <p:cNvSpPr txBox="1"/>
              <p:nvPr/>
            </p:nvSpPr>
            <p:spPr>
              <a:xfrm>
                <a:off x="8619803" y="6286227"/>
                <a:ext cx="227709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200" i="1" smtClean="0">
                          <a:solidFill>
                            <a:schemeClr val="tx1">
                              <a:lumMod val="75000"/>
                              <a:lumOff val="25000"/>
                            </a:schemeClr>
                          </a:solidFill>
                          <a:latin typeface="Cambria Math" panose="02040503050406030204" pitchFamily="18" charset="0"/>
                          <a:ea typeface="Cambria Math" panose="02040503050406030204" pitchFamily="18" charset="0"/>
                        </a:rPr>
                        <m:t>ℙ</m:t>
                      </m:r>
                      <m:d>
                        <m:dPr>
                          <m:begChr m:val="["/>
                          <m:endChr m:val="]"/>
                          <m:ctrlPr>
                            <a:rPr lang="fr-FR" sz="1200" b="0" i="1" smtClean="0">
                              <a:solidFill>
                                <a:schemeClr val="tx1">
                                  <a:lumMod val="75000"/>
                                  <a:lumOff val="25000"/>
                                </a:schemeClr>
                              </a:solidFill>
                              <a:latin typeface="Cambria Math" panose="02040503050406030204" pitchFamily="18" charset="0"/>
                              <a:ea typeface="Cambria Math" panose="02040503050406030204" pitchFamily="18" charset="0"/>
                            </a:rPr>
                          </m:ctrlPr>
                        </m:dPr>
                        <m:e>
                          <m:sSub>
                            <m:sSubPr>
                              <m:ctrlPr>
                                <a:rPr lang="fr-FR" sz="1200" b="0" i="1" smtClean="0">
                                  <a:solidFill>
                                    <a:schemeClr val="tx1">
                                      <a:lumMod val="75000"/>
                                      <a:lumOff val="25000"/>
                                    </a:schemeClr>
                                  </a:solidFill>
                                  <a:latin typeface="Cambria Math" panose="02040503050406030204" pitchFamily="18" charset="0"/>
                                  <a:ea typeface="Cambria Math" panose="02040503050406030204" pitchFamily="18" charset="0"/>
                                </a:rPr>
                              </m:ctrlPr>
                            </m:sSubPr>
                            <m:e>
                              <m:r>
                                <a:rPr lang="fr-FR" sz="1200" b="0" i="1" smtClean="0">
                                  <a:solidFill>
                                    <a:schemeClr val="tx1">
                                      <a:lumMod val="75000"/>
                                      <a:lumOff val="25000"/>
                                    </a:schemeClr>
                                  </a:solidFill>
                                  <a:latin typeface="Cambria Math" panose="02040503050406030204" pitchFamily="18" charset="0"/>
                                  <a:ea typeface="Cambria Math" panose="02040503050406030204" pitchFamily="18" charset="0"/>
                                </a:rPr>
                                <m:t>𝑠</m:t>
                              </m:r>
                            </m:e>
                            <m:sub>
                              <m:r>
                                <a:rPr lang="fr-FR" sz="1200" b="0" i="1" smtClean="0">
                                  <a:solidFill>
                                    <a:schemeClr val="tx1">
                                      <a:lumMod val="75000"/>
                                      <a:lumOff val="25000"/>
                                    </a:schemeClr>
                                  </a:solidFill>
                                  <a:latin typeface="Cambria Math" panose="02040503050406030204" pitchFamily="18" charset="0"/>
                                  <a:ea typeface="Cambria Math" panose="02040503050406030204" pitchFamily="18" charset="0"/>
                                </a:rPr>
                                <m:t>𝑡</m:t>
                              </m:r>
                              <m:r>
                                <a:rPr lang="fr-FR" sz="1200" b="0" i="1" smtClean="0">
                                  <a:solidFill>
                                    <a:schemeClr val="tx1">
                                      <a:lumMod val="75000"/>
                                      <a:lumOff val="25000"/>
                                    </a:schemeClr>
                                  </a:solidFill>
                                  <a:latin typeface="Cambria Math" panose="02040503050406030204" pitchFamily="18" charset="0"/>
                                  <a:ea typeface="Cambria Math" panose="02040503050406030204" pitchFamily="18" charset="0"/>
                                </a:rPr>
                                <m:t>+1</m:t>
                              </m:r>
                            </m:sub>
                          </m:sSub>
                          <m:r>
                            <m:rPr>
                              <m:nor/>
                            </m:rPr>
                            <a:rPr lang="en-GB" sz="1200" dirty="0">
                              <a:solidFill>
                                <a:schemeClr val="tx1">
                                  <a:lumMod val="75000"/>
                                  <a:lumOff val="25000"/>
                                </a:schemeClr>
                              </a:solidFill>
                            </a:rPr>
                            <m:t>|</m:t>
                          </m:r>
                          <m:sSub>
                            <m:sSubPr>
                              <m:ctrlPr>
                                <a:rPr lang="en-GB" sz="1200" i="1" dirty="0" smtClean="0">
                                  <a:solidFill>
                                    <a:schemeClr val="tx1">
                                      <a:lumMod val="75000"/>
                                      <a:lumOff val="25000"/>
                                    </a:schemeClr>
                                  </a:solidFill>
                                  <a:latin typeface="Cambria Math" panose="02040503050406030204" pitchFamily="18" charset="0"/>
                                </a:rPr>
                              </m:ctrlPr>
                            </m:sSubPr>
                            <m:e>
                              <m:r>
                                <a:rPr lang="fr-FR" sz="1200" b="0" i="1" dirty="0" smtClean="0">
                                  <a:solidFill>
                                    <a:schemeClr val="tx1">
                                      <a:lumMod val="75000"/>
                                      <a:lumOff val="25000"/>
                                    </a:schemeClr>
                                  </a:solidFill>
                                  <a:latin typeface="Cambria Math" panose="02040503050406030204" pitchFamily="18" charset="0"/>
                                </a:rPr>
                                <m:t>𝑠</m:t>
                              </m:r>
                            </m:e>
                            <m:sub>
                              <m:r>
                                <a:rPr lang="fr-FR" sz="1200" b="0" i="1" dirty="0" smtClean="0">
                                  <a:solidFill>
                                    <a:schemeClr val="tx1">
                                      <a:lumMod val="75000"/>
                                      <a:lumOff val="25000"/>
                                    </a:schemeClr>
                                  </a:solidFill>
                                  <a:latin typeface="Cambria Math" panose="02040503050406030204" pitchFamily="18" charset="0"/>
                                </a:rPr>
                                <m:t>𝑡</m:t>
                              </m:r>
                            </m:sub>
                          </m:sSub>
                        </m:e>
                      </m:d>
                      <m:r>
                        <a:rPr lang="fr-FR" sz="1200" b="0" i="1" dirty="0" smtClean="0">
                          <a:solidFill>
                            <a:schemeClr val="tx1">
                              <a:lumMod val="75000"/>
                              <a:lumOff val="25000"/>
                            </a:schemeClr>
                          </a:solidFill>
                          <a:latin typeface="Cambria Math" panose="02040503050406030204" pitchFamily="18" charset="0"/>
                        </a:rPr>
                        <m:t>=</m:t>
                      </m:r>
                      <m:r>
                        <a:rPr lang="fr-FR" sz="1200" i="1">
                          <a:solidFill>
                            <a:schemeClr val="tx1">
                              <a:lumMod val="75000"/>
                              <a:lumOff val="25000"/>
                            </a:schemeClr>
                          </a:solidFill>
                          <a:latin typeface="Cambria Math" panose="02040503050406030204" pitchFamily="18" charset="0"/>
                          <a:ea typeface="Cambria Math" panose="02040503050406030204" pitchFamily="18" charset="0"/>
                        </a:rPr>
                        <m:t>ℙ</m:t>
                      </m:r>
                      <m:d>
                        <m:dPr>
                          <m:begChr m:val="["/>
                          <m:endChr m:val="]"/>
                          <m:ctrlPr>
                            <a:rPr lang="fr-FR" sz="1200" i="1">
                              <a:solidFill>
                                <a:schemeClr val="tx1">
                                  <a:lumMod val="75000"/>
                                  <a:lumOff val="25000"/>
                                </a:schemeClr>
                              </a:solidFill>
                              <a:latin typeface="Cambria Math" panose="02040503050406030204" pitchFamily="18" charset="0"/>
                              <a:ea typeface="Cambria Math" panose="02040503050406030204" pitchFamily="18" charset="0"/>
                            </a:rPr>
                          </m:ctrlPr>
                        </m:dPr>
                        <m:e>
                          <m:sSub>
                            <m:sSubPr>
                              <m:ctrlPr>
                                <a:rPr lang="fr-FR" sz="12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fr-FR" sz="1200" i="1">
                                  <a:solidFill>
                                    <a:schemeClr val="tx1">
                                      <a:lumMod val="75000"/>
                                      <a:lumOff val="25000"/>
                                    </a:schemeClr>
                                  </a:solidFill>
                                  <a:latin typeface="Cambria Math" panose="02040503050406030204" pitchFamily="18" charset="0"/>
                                  <a:ea typeface="Cambria Math" panose="02040503050406030204" pitchFamily="18" charset="0"/>
                                </a:rPr>
                                <m:t>𝑠</m:t>
                              </m:r>
                            </m:e>
                            <m:sub>
                              <m:r>
                                <a:rPr lang="fr-FR" sz="1200" i="1">
                                  <a:solidFill>
                                    <a:schemeClr val="tx1">
                                      <a:lumMod val="75000"/>
                                      <a:lumOff val="25000"/>
                                    </a:schemeClr>
                                  </a:solidFill>
                                  <a:latin typeface="Cambria Math" panose="02040503050406030204" pitchFamily="18" charset="0"/>
                                  <a:ea typeface="Cambria Math" panose="02040503050406030204" pitchFamily="18" charset="0"/>
                                </a:rPr>
                                <m:t>𝑡</m:t>
                              </m:r>
                              <m:r>
                                <a:rPr lang="fr-FR" sz="1200" i="1">
                                  <a:solidFill>
                                    <a:schemeClr val="tx1">
                                      <a:lumMod val="75000"/>
                                      <a:lumOff val="25000"/>
                                    </a:schemeClr>
                                  </a:solidFill>
                                  <a:latin typeface="Cambria Math" panose="02040503050406030204" pitchFamily="18" charset="0"/>
                                  <a:ea typeface="Cambria Math" panose="02040503050406030204" pitchFamily="18" charset="0"/>
                                </a:rPr>
                                <m:t>+1</m:t>
                              </m:r>
                            </m:sub>
                          </m:sSub>
                          <m:r>
                            <m:rPr>
                              <m:nor/>
                            </m:rPr>
                            <a:rPr lang="en-GB" sz="1200" dirty="0">
                              <a:solidFill>
                                <a:schemeClr val="tx1">
                                  <a:lumMod val="75000"/>
                                  <a:lumOff val="25000"/>
                                </a:schemeClr>
                              </a:solidFill>
                            </a:rPr>
                            <m:t>|</m:t>
                          </m:r>
                          <m:sSub>
                            <m:sSubPr>
                              <m:ctrlPr>
                                <a:rPr lang="en-GB" sz="1200" i="1" dirty="0">
                                  <a:solidFill>
                                    <a:schemeClr val="tx1">
                                      <a:lumMod val="75000"/>
                                      <a:lumOff val="25000"/>
                                    </a:schemeClr>
                                  </a:solidFill>
                                  <a:latin typeface="Cambria Math" panose="02040503050406030204" pitchFamily="18" charset="0"/>
                                </a:rPr>
                              </m:ctrlPr>
                            </m:sSubPr>
                            <m:e>
                              <m:r>
                                <a:rPr lang="fr-FR" sz="1200" i="1" dirty="0">
                                  <a:solidFill>
                                    <a:schemeClr val="tx1">
                                      <a:lumMod val="75000"/>
                                      <a:lumOff val="25000"/>
                                    </a:schemeClr>
                                  </a:solidFill>
                                  <a:latin typeface="Cambria Math" panose="02040503050406030204" pitchFamily="18" charset="0"/>
                                </a:rPr>
                                <m:t>𝑠</m:t>
                              </m:r>
                            </m:e>
                            <m:sub>
                              <m:r>
                                <a:rPr lang="fr-FR" sz="1200" b="0" i="1" dirty="0" smtClean="0">
                                  <a:solidFill>
                                    <a:schemeClr val="tx1">
                                      <a:lumMod val="75000"/>
                                      <a:lumOff val="25000"/>
                                    </a:schemeClr>
                                  </a:solidFill>
                                  <a:latin typeface="Cambria Math" panose="02040503050406030204" pitchFamily="18" charset="0"/>
                                </a:rPr>
                                <m:t>1</m:t>
                              </m:r>
                            </m:sub>
                          </m:sSub>
                          <m:r>
                            <a:rPr lang="fr-FR" sz="1200" b="0" i="1" dirty="0" smtClean="0">
                              <a:solidFill>
                                <a:schemeClr val="tx1">
                                  <a:lumMod val="75000"/>
                                  <a:lumOff val="25000"/>
                                </a:schemeClr>
                              </a:solidFill>
                              <a:latin typeface="Cambria Math" panose="02040503050406030204" pitchFamily="18" charset="0"/>
                            </a:rPr>
                            <m:t>,</m:t>
                          </m:r>
                          <m:sSub>
                            <m:sSubPr>
                              <m:ctrlPr>
                                <a:rPr lang="en-GB" sz="1200" i="1" dirty="0">
                                  <a:solidFill>
                                    <a:schemeClr val="tx1">
                                      <a:lumMod val="75000"/>
                                      <a:lumOff val="25000"/>
                                    </a:schemeClr>
                                  </a:solidFill>
                                  <a:latin typeface="Cambria Math" panose="02040503050406030204" pitchFamily="18" charset="0"/>
                                </a:rPr>
                              </m:ctrlPr>
                            </m:sSubPr>
                            <m:e>
                              <m:r>
                                <a:rPr lang="fr-FR" sz="1200" i="1" dirty="0">
                                  <a:solidFill>
                                    <a:schemeClr val="tx1">
                                      <a:lumMod val="75000"/>
                                      <a:lumOff val="25000"/>
                                    </a:schemeClr>
                                  </a:solidFill>
                                  <a:latin typeface="Cambria Math" panose="02040503050406030204" pitchFamily="18" charset="0"/>
                                </a:rPr>
                                <m:t>𝑠</m:t>
                              </m:r>
                            </m:e>
                            <m:sub>
                              <m:r>
                                <a:rPr lang="fr-FR" sz="1200" b="0" i="1" dirty="0" smtClean="0">
                                  <a:solidFill>
                                    <a:schemeClr val="tx1">
                                      <a:lumMod val="75000"/>
                                      <a:lumOff val="25000"/>
                                    </a:schemeClr>
                                  </a:solidFill>
                                  <a:latin typeface="Cambria Math" panose="02040503050406030204" pitchFamily="18" charset="0"/>
                                </a:rPr>
                                <m:t>2</m:t>
                              </m:r>
                            </m:sub>
                          </m:sSub>
                          <m:r>
                            <a:rPr lang="fr-FR" sz="1200" b="0" i="1" dirty="0" smtClean="0">
                              <a:solidFill>
                                <a:schemeClr val="tx1">
                                  <a:lumMod val="75000"/>
                                  <a:lumOff val="25000"/>
                                </a:schemeClr>
                              </a:solidFill>
                              <a:latin typeface="Cambria Math" panose="02040503050406030204" pitchFamily="18" charset="0"/>
                            </a:rPr>
                            <m:t>,</m:t>
                          </m:r>
                          <m:sSub>
                            <m:sSubPr>
                              <m:ctrlPr>
                                <a:rPr lang="en-GB" sz="1200" i="1" dirty="0">
                                  <a:solidFill>
                                    <a:schemeClr val="tx1">
                                      <a:lumMod val="75000"/>
                                      <a:lumOff val="25000"/>
                                    </a:schemeClr>
                                  </a:solidFill>
                                  <a:latin typeface="Cambria Math" panose="02040503050406030204" pitchFamily="18" charset="0"/>
                                </a:rPr>
                              </m:ctrlPr>
                            </m:sSubPr>
                            <m:e>
                              <m:r>
                                <a:rPr lang="fr-FR" sz="1200" i="1" dirty="0">
                                  <a:solidFill>
                                    <a:schemeClr val="tx1">
                                      <a:lumMod val="75000"/>
                                      <a:lumOff val="25000"/>
                                    </a:schemeClr>
                                  </a:solidFill>
                                  <a:latin typeface="Cambria Math" panose="02040503050406030204" pitchFamily="18" charset="0"/>
                                </a:rPr>
                                <m:t>𝑠</m:t>
                              </m:r>
                            </m:e>
                            <m:sub>
                              <m:r>
                                <a:rPr lang="fr-FR" sz="1200" b="0" i="1" dirty="0" smtClean="0">
                                  <a:solidFill>
                                    <a:schemeClr val="tx1">
                                      <a:lumMod val="75000"/>
                                      <a:lumOff val="25000"/>
                                    </a:schemeClr>
                                  </a:solidFill>
                                  <a:latin typeface="Cambria Math" panose="02040503050406030204" pitchFamily="18" charset="0"/>
                                </a:rPr>
                                <m:t>3</m:t>
                              </m:r>
                            </m:sub>
                          </m:sSub>
                          <m:r>
                            <a:rPr lang="fr-FR" sz="1200" b="0" i="1" dirty="0" smtClean="0">
                              <a:solidFill>
                                <a:schemeClr val="tx1">
                                  <a:lumMod val="75000"/>
                                  <a:lumOff val="25000"/>
                                </a:schemeClr>
                              </a:solidFill>
                              <a:latin typeface="Cambria Math" panose="02040503050406030204" pitchFamily="18" charset="0"/>
                            </a:rPr>
                            <m:t>,…</m:t>
                          </m:r>
                          <m:sSub>
                            <m:sSubPr>
                              <m:ctrlPr>
                                <a:rPr lang="en-GB" sz="1200" i="1" dirty="0">
                                  <a:solidFill>
                                    <a:schemeClr val="tx1">
                                      <a:lumMod val="75000"/>
                                      <a:lumOff val="25000"/>
                                    </a:schemeClr>
                                  </a:solidFill>
                                  <a:latin typeface="Cambria Math" panose="02040503050406030204" pitchFamily="18" charset="0"/>
                                </a:rPr>
                              </m:ctrlPr>
                            </m:sSubPr>
                            <m:e>
                              <m:r>
                                <a:rPr lang="fr-FR" sz="1200" i="1" dirty="0">
                                  <a:solidFill>
                                    <a:schemeClr val="tx1">
                                      <a:lumMod val="75000"/>
                                      <a:lumOff val="25000"/>
                                    </a:schemeClr>
                                  </a:solidFill>
                                  <a:latin typeface="Cambria Math" panose="02040503050406030204" pitchFamily="18" charset="0"/>
                                </a:rPr>
                                <m:t>𝑠</m:t>
                              </m:r>
                            </m:e>
                            <m:sub>
                              <m:r>
                                <a:rPr lang="fr-FR" sz="1200" b="0" i="1" dirty="0" smtClean="0">
                                  <a:solidFill>
                                    <a:schemeClr val="tx1">
                                      <a:lumMod val="75000"/>
                                      <a:lumOff val="25000"/>
                                    </a:schemeClr>
                                  </a:solidFill>
                                  <a:latin typeface="Cambria Math" panose="02040503050406030204" pitchFamily="18" charset="0"/>
                                </a:rPr>
                                <m:t>𝑡</m:t>
                              </m:r>
                            </m:sub>
                          </m:sSub>
                        </m:e>
                      </m:d>
                    </m:oMath>
                  </m:oMathPara>
                </a14:m>
                <a:endParaRPr lang="fr-FR" sz="1200" dirty="0">
                  <a:solidFill>
                    <a:schemeClr val="tx1">
                      <a:lumMod val="75000"/>
                      <a:lumOff val="25000"/>
                    </a:schemeClr>
                  </a:solidFill>
                </a:endParaRPr>
              </a:p>
            </p:txBody>
          </p:sp>
        </mc:Choice>
        <mc:Fallback xmlns="">
          <p:sp>
            <p:nvSpPr>
              <p:cNvPr id="4" name="ZoneTexte 3">
                <a:extLst>
                  <a:ext uri="{FF2B5EF4-FFF2-40B4-BE49-F238E27FC236}">
                    <a16:creationId xmlns:a16="http://schemas.microsoft.com/office/drawing/2014/main" id="{4E327A70-E17D-DA4B-8910-AF74243C897E}"/>
                  </a:ext>
                </a:extLst>
              </p:cNvPr>
              <p:cNvSpPr txBox="1">
                <a:spLocks noRot="1" noChangeAspect="1" noMove="1" noResize="1" noEditPoints="1" noAdjustHandles="1" noChangeArrowheads="1" noChangeShapeType="1" noTextEdit="1"/>
              </p:cNvSpPr>
              <p:nvPr/>
            </p:nvSpPr>
            <p:spPr>
              <a:xfrm>
                <a:off x="8619803" y="6286227"/>
                <a:ext cx="2277097" cy="184666"/>
              </a:xfrm>
              <a:prstGeom prst="rect">
                <a:avLst/>
              </a:prstGeom>
              <a:blipFill>
                <a:blip r:embed="rId3"/>
                <a:stretch>
                  <a:fillRect l="-1111" b="-37500"/>
                </a:stretch>
              </a:blipFill>
            </p:spPr>
            <p:txBody>
              <a:bodyPr/>
              <a:lstStyle/>
              <a:p>
                <a:r>
                  <a:rPr lang="fr-FR">
                    <a:noFill/>
                  </a:rPr>
                  <a:t> </a:t>
                </a:r>
              </a:p>
            </p:txBody>
          </p:sp>
        </mc:Fallback>
      </mc:AlternateContent>
      <p:sp>
        <p:nvSpPr>
          <p:cNvPr id="41" name="ZoneTexte 40">
            <a:extLst>
              <a:ext uri="{FF2B5EF4-FFF2-40B4-BE49-F238E27FC236}">
                <a16:creationId xmlns:a16="http://schemas.microsoft.com/office/drawing/2014/main" id="{D7CE8CA6-68CD-F24F-B731-9C42B77543D3}"/>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17</a:t>
            </a:r>
          </a:p>
        </p:txBody>
      </p:sp>
      <p:sp>
        <p:nvSpPr>
          <p:cNvPr id="33" name="TextBox 107">
            <a:extLst>
              <a:ext uri="{FF2B5EF4-FFF2-40B4-BE49-F238E27FC236}">
                <a16:creationId xmlns:a16="http://schemas.microsoft.com/office/drawing/2014/main" id="{7548A24C-8F98-E045-B0D3-9FBD4CAB70CE}"/>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42" name="TextBox 107">
            <a:extLst>
              <a:ext uri="{FF2B5EF4-FFF2-40B4-BE49-F238E27FC236}">
                <a16:creationId xmlns:a16="http://schemas.microsoft.com/office/drawing/2014/main" id="{3E8BA34E-7F91-C644-90E2-B6E98C8B5DD5}"/>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 RL for motion planning</a:t>
            </a:r>
          </a:p>
        </p:txBody>
      </p:sp>
      <p:sp>
        <p:nvSpPr>
          <p:cNvPr id="43" name="TextBox 107">
            <a:extLst>
              <a:ext uri="{FF2B5EF4-FFF2-40B4-BE49-F238E27FC236}">
                <a16:creationId xmlns:a16="http://schemas.microsoft.com/office/drawing/2014/main" id="{5CF33D8C-FF49-0447-B998-5D89BB89775A}"/>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42515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animBg="1"/>
      <p:bldP spid="25" grpId="0"/>
      <p:bldP spid="26" grpId="0" animBg="1"/>
      <p:bldP spid="27" grpId="0"/>
      <p:bldP spid="34" grpId="0" animBg="1"/>
      <p:bldP spid="35" grpId="0"/>
      <p:bldP spid="36" grpId="0" animBg="1"/>
      <p:bldP spid="37" grpId="0"/>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C7128-5AFC-6942-A1F5-A9168A67F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847" y="1915054"/>
            <a:ext cx="5033907" cy="4349832"/>
          </a:xfrm>
          <a:prstGeom prst="rect">
            <a:avLst/>
          </a:prstGeom>
        </p:spPr>
      </p:pic>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II.3. Q Learning</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96FDDD7-B54F-EC4B-B51C-E6B86B69B333}"/>
              </a:ext>
            </a:extLst>
          </p:cNvPr>
          <p:cNvSpPr/>
          <p:nvPr/>
        </p:nvSpPr>
        <p:spPr>
          <a:xfrm>
            <a:off x="64338" y="3680465"/>
            <a:ext cx="5324064" cy="7242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algn="ctr"/>
            <a:r>
              <a:rPr lang="en-US" altLang="ko-KR" sz="1500" dirty="0"/>
              <a:t>Update with </a:t>
            </a:r>
            <a:r>
              <a:rPr lang="en-US" altLang="ko-KR" sz="1500" b="1" dirty="0"/>
              <a:t>Bellman equation</a:t>
            </a:r>
          </a:p>
        </p:txBody>
      </p:sp>
      <p:graphicFrame>
        <p:nvGraphicFramePr>
          <p:cNvPr id="2" name="Tableau 1">
            <a:extLst>
              <a:ext uri="{FF2B5EF4-FFF2-40B4-BE49-F238E27FC236}">
                <a16:creationId xmlns:a16="http://schemas.microsoft.com/office/drawing/2014/main" id="{9E3535C6-CEDF-E940-AF6E-AC5DAF442C24}"/>
              </a:ext>
            </a:extLst>
          </p:cNvPr>
          <p:cNvGraphicFramePr>
            <a:graphicFrameLocks noGrp="1"/>
          </p:cNvGraphicFramePr>
          <p:nvPr>
            <p:extLst>
              <p:ext uri="{D42A27DB-BD31-4B8C-83A1-F6EECF244321}">
                <p14:modId xmlns:p14="http://schemas.microsoft.com/office/powerpoint/2010/main" val="3805890410"/>
              </p:ext>
            </p:extLst>
          </p:nvPr>
        </p:nvGraphicFramePr>
        <p:xfrm>
          <a:off x="3472664" y="4482000"/>
          <a:ext cx="7168831" cy="1982498"/>
        </p:xfrm>
        <a:graphic>
          <a:graphicData uri="http://schemas.openxmlformats.org/drawingml/2006/table">
            <a:tbl>
              <a:tblPr firstRow="1" firstCol="1" bandRow="1">
                <a:tableStyleId>{5C22544A-7EE6-4342-B048-85BDC9FD1C3A}</a:tableStyleId>
              </a:tblPr>
              <a:tblGrid>
                <a:gridCol w="671418">
                  <a:extLst>
                    <a:ext uri="{9D8B030D-6E8A-4147-A177-3AD203B41FA5}">
                      <a16:colId xmlns:a16="http://schemas.microsoft.com/office/drawing/2014/main" val="4278561593"/>
                    </a:ext>
                  </a:extLst>
                </a:gridCol>
                <a:gridCol w="419491">
                  <a:extLst>
                    <a:ext uri="{9D8B030D-6E8A-4147-A177-3AD203B41FA5}">
                      <a16:colId xmlns:a16="http://schemas.microsoft.com/office/drawing/2014/main" val="2756727498"/>
                    </a:ext>
                  </a:extLst>
                </a:gridCol>
                <a:gridCol w="489611">
                  <a:extLst>
                    <a:ext uri="{9D8B030D-6E8A-4147-A177-3AD203B41FA5}">
                      <a16:colId xmlns:a16="http://schemas.microsoft.com/office/drawing/2014/main" val="2913862051"/>
                    </a:ext>
                  </a:extLst>
                </a:gridCol>
                <a:gridCol w="542210">
                  <a:extLst>
                    <a:ext uri="{9D8B030D-6E8A-4147-A177-3AD203B41FA5}">
                      <a16:colId xmlns:a16="http://schemas.microsoft.com/office/drawing/2014/main" val="2029027335"/>
                    </a:ext>
                  </a:extLst>
                </a:gridCol>
                <a:gridCol w="396750">
                  <a:extLst>
                    <a:ext uri="{9D8B030D-6E8A-4147-A177-3AD203B41FA5}">
                      <a16:colId xmlns:a16="http://schemas.microsoft.com/office/drawing/2014/main" val="2872074638"/>
                    </a:ext>
                  </a:extLst>
                </a:gridCol>
                <a:gridCol w="394458">
                  <a:extLst>
                    <a:ext uri="{9D8B030D-6E8A-4147-A177-3AD203B41FA5}">
                      <a16:colId xmlns:a16="http://schemas.microsoft.com/office/drawing/2014/main" val="686805988"/>
                    </a:ext>
                  </a:extLst>
                </a:gridCol>
                <a:gridCol w="523408">
                  <a:extLst>
                    <a:ext uri="{9D8B030D-6E8A-4147-A177-3AD203B41FA5}">
                      <a16:colId xmlns:a16="http://schemas.microsoft.com/office/drawing/2014/main" val="1610475653"/>
                    </a:ext>
                  </a:extLst>
                </a:gridCol>
                <a:gridCol w="523693">
                  <a:extLst>
                    <a:ext uri="{9D8B030D-6E8A-4147-A177-3AD203B41FA5}">
                      <a16:colId xmlns:a16="http://schemas.microsoft.com/office/drawing/2014/main" val="3121600766"/>
                    </a:ext>
                  </a:extLst>
                </a:gridCol>
                <a:gridCol w="377786">
                  <a:extLst>
                    <a:ext uri="{9D8B030D-6E8A-4147-A177-3AD203B41FA5}">
                      <a16:colId xmlns:a16="http://schemas.microsoft.com/office/drawing/2014/main" val="2101089889"/>
                    </a:ext>
                  </a:extLst>
                </a:gridCol>
                <a:gridCol w="606237">
                  <a:extLst>
                    <a:ext uri="{9D8B030D-6E8A-4147-A177-3AD203B41FA5}">
                      <a16:colId xmlns:a16="http://schemas.microsoft.com/office/drawing/2014/main" val="4139348088"/>
                    </a:ext>
                  </a:extLst>
                </a:gridCol>
                <a:gridCol w="496496">
                  <a:extLst>
                    <a:ext uri="{9D8B030D-6E8A-4147-A177-3AD203B41FA5}">
                      <a16:colId xmlns:a16="http://schemas.microsoft.com/office/drawing/2014/main" val="510323720"/>
                    </a:ext>
                  </a:extLst>
                </a:gridCol>
                <a:gridCol w="532024">
                  <a:extLst>
                    <a:ext uri="{9D8B030D-6E8A-4147-A177-3AD203B41FA5}">
                      <a16:colId xmlns:a16="http://schemas.microsoft.com/office/drawing/2014/main" val="1673369156"/>
                    </a:ext>
                  </a:extLst>
                </a:gridCol>
                <a:gridCol w="683987">
                  <a:extLst>
                    <a:ext uri="{9D8B030D-6E8A-4147-A177-3AD203B41FA5}">
                      <a16:colId xmlns:a16="http://schemas.microsoft.com/office/drawing/2014/main" val="200858510"/>
                    </a:ext>
                  </a:extLst>
                </a:gridCol>
                <a:gridCol w="511262">
                  <a:extLst>
                    <a:ext uri="{9D8B030D-6E8A-4147-A177-3AD203B41FA5}">
                      <a16:colId xmlns:a16="http://schemas.microsoft.com/office/drawing/2014/main" val="2920046825"/>
                    </a:ext>
                  </a:extLst>
                </a:gridCol>
              </a:tblGrid>
              <a:tr h="169028">
                <a:tc rowSpan="3" gridSpan="2">
                  <a:txBody>
                    <a:bodyPr/>
                    <a:lstStyle/>
                    <a:p>
                      <a:pPr algn="ctr">
                        <a:spcAft>
                          <a:spcPts val="0"/>
                        </a:spcAft>
                      </a:pPr>
                      <a:r>
                        <a:rPr lang="fr-FR" sz="900" dirty="0">
                          <a:effectLst/>
                        </a:rPr>
                        <a:t> </a:t>
                      </a:r>
                      <a:endParaRPr lang="fr-FR" sz="1200" dirty="0">
                        <a:effectLst/>
                      </a:endParaRPr>
                    </a:p>
                    <a:p>
                      <a:pPr algn="ctr">
                        <a:spcAft>
                          <a:spcPts val="0"/>
                        </a:spcAft>
                      </a:pPr>
                      <a:r>
                        <a:rPr lang="fr-FR" sz="900" dirty="0">
                          <a:effectLst/>
                        </a:rPr>
                        <a:t>Q Table</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rowSpan="3" hMerge="1">
                  <a:txBody>
                    <a:bodyPr/>
                    <a:lstStyle/>
                    <a:p>
                      <a:endParaRPr lang="fr-FR"/>
                    </a:p>
                  </a:txBody>
                  <a:tcPr/>
                </a:tc>
                <a:tc gridSpan="12">
                  <a:txBody>
                    <a:bodyPr/>
                    <a:lstStyle/>
                    <a:p>
                      <a:pPr algn="ctr">
                        <a:spcAft>
                          <a:spcPts val="0"/>
                        </a:spcAft>
                      </a:pPr>
                      <a:r>
                        <a:rPr lang="fr-FR" sz="900">
                          <a:effectLst/>
                        </a:rPr>
                        <a:t>Actions</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599336647"/>
                  </a:ext>
                </a:extLst>
              </a:tr>
              <a:tr h="169028">
                <a:tc gridSpan="2" vMerge="1">
                  <a:txBody>
                    <a:bodyPr/>
                    <a:lstStyle/>
                    <a:p>
                      <a:endParaRPr lang="fr-FR"/>
                    </a:p>
                  </a:txBody>
                  <a:tcPr/>
                </a:tc>
                <a:tc hMerge="1" vMerge="1">
                  <a:txBody>
                    <a:bodyPr/>
                    <a:lstStyle/>
                    <a:p>
                      <a:endParaRPr lang="fr-FR"/>
                    </a:p>
                  </a:txBody>
                  <a:tcPr/>
                </a:tc>
                <a:tc gridSpan="3">
                  <a:txBody>
                    <a:bodyPr/>
                    <a:lstStyle/>
                    <a:p>
                      <a:pPr algn="ctr">
                        <a:spcAft>
                          <a:spcPts val="0"/>
                        </a:spcAft>
                      </a:pPr>
                      <a:r>
                        <a:rPr lang="fr-FR" sz="900" dirty="0" err="1">
                          <a:effectLst/>
                        </a:rPr>
                        <a:t>Shoulder_pan_joint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gridSpan="3">
                  <a:txBody>
                    <a:bodyPr/>
                    <a:lstStyle/>
                    <a:p>
                      <a:pPr algn="l">
                        <a:spcAft>
                          <a:spcPts val="0"/>
                        </a:spcAft>
                      </a:pPr>
                      <a:r>
                        <a:rPr lang="fr-FR" sz="900" dirty="0" err="1">
                          <a:effectLst/>
                        </a:rPr>
                        <a:t>Shoulder_lift_joint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gridSpan="3">
                  <a:txBody>
                    <a:bodyPr/>
                    <a:lstStyle/>
                    <a:p>
                      <a:pPr algn="ctr">
                        <a:spcAft>
                          <a:spcPts val="0"/>
                        </a:spcAft>
                      </a:pPr>
                      <a:r>
                        <a:rPr lang="fr-FR" sz="900" dirty="0" err="1">
                          <a:effectLst/>
                        </a:rPr>
                        <a:t>Elbow_joint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gridSpan="3">
                  <a:txBody>
                    <a:bodyPr/>
                    <a:lstStyle/>
                    <a:p>
                      <a:pPr algn="ctr">
                        <a:spcAft>
                          <a:spcPts val="0"/>
                        </a:spcAft>
                      </a:pPr>
                      <a:r>
                        <a:rPr lang="fr-FR" sz="900">
                          <a:effectLst/>
                        </a:rPr>
                        <a:t>Wrist_1_joint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767500216"/>
                  </a:ext>
                </a:extLst>
              </a:tr>
              <a:tr h="262467">
                <a:tc gridSpan="2" vMerge="1">
                  <a:txBody>
                    <a:bodyPr/>
                    <a:lstStyle/>
                    <a:p>
                      <a:endParaRPr lang="fr-FR"/>
                    </a:p>
                  </a:txBody>
                  <a:tcPr/>
                </a:tc>
                <a:tc hMerge="1" vMerge="1">
                  <a:txBody>
                    <a:bodyPr/>
                    <a:lstStyle/>
                    <a:p>
                      <a:endParaRPr lang="fr-FR"/>
                    </a:p>
                  </a:txBody>
                  <a:tcPr/>
                </a:tc>
                <a:tc>
                  <a:txBody>
                    <a:bodyPr/>
                    <a:lstStyle/>
                    <a:p>
                      <a:pPr algn="ctr">
                        <a:spcAft>
                          <a:spcPts val="0"/>
                        </a:spcAft>
                      </a:pPr>
                      <a:r>
                        <a:rPr lang="fr-FR" sz="900">
                          <a:effectLst/>
                        </a:rPr>
                        <a:t>1.8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-1.8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-0.3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0.8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2.15</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-0.5</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-2.0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4719802"/>
                  </a:ext>
                </a:extLst>
              </a:tr>
              <a:tr h="174978">
                <a:tc rowSpan="6">
                  <a:txBody>
                    <a:bodyPr/>
                    <a:lstStyle/>
                    <a:p>
                      <a:pPr algn="ctr">
                        <a:spcAft>
                          <a:spcPts val="0"/>
                        </a:spcAft>
                      </a:pPr>
                      <a:r>
                        <a:rPr lang="fr-FR" sz="900" dirty="0">
                          <a:effectLst/>
                        </a:rPr>
                        <a:t> </a:t>
                      </a:r>
                      <a:endParaRPr lang="fr-FR" sz="1200" dirty="0">
                        <a:effectLst/>
                      </a:endParaRPr>
                    </a:p>
                    <a:p>
                      <a:pPr algn="ctr">
                        <a:spcAft>
                          <a:spcPts val="0"/>
                        </a:spcAft>
                      </a:pPr>
                      <a:r>
                        <a:rPr lang="fr-FR" sz="900" dirty="0">
                          <a:effectLst/>
                        </a:rPr>
                        <a:t> </a:t>
                      </a:r>
                      <a:endParaRPr lang="fr-FR" sz="1200" dirty="0">
                        <a:effectLst/>
                      </a:endParaRPr>
                    </a:p>
                    <a:p>
                      <a:pPr algn="ctr">
                        <a:spcAft>
                          <a:spcPts val="0"/>
                        </a:spcAft>
                      </a:pPr>
                      <a:r>
                        <a:rPr lang="fr-FR" sz="900" dirty="0">
                          <a:effectLst/>
                        </a:rPr>
                        <a:t> </a:t>
                      </a:r>
                      <a:endParaRPr lang="fr-FR" sz="1200" dirty="0">
                        <a:effectLst/>
                      </a:endParaRPr>
                    </a:p>
                    <a:p>
                      <a:pPr algn="ctr">
                        <a:spcAft>
                          <a:spcPts val="0"/>
                        </a:spcAft>
                      </a:pPr>
                      <a:r>
                        <a:rPr lang="fr-FR" sz="900" dirty="0">
                          <a:effectLst/>
                        </a:rPr>
                        <a:t> </a:t>
                      </a:r>
                      <a:endParaRPr lang="fr-FR" sz="1200" dirty="0">
                        <a:effectLst/>
                      </a:endParaRPr>
                    </a:p>
                    <a:p>
                      <a:pPr algn="ctr">
                        <a:spcAft>
                          <a:spcPts val="0"/>
                        </a:spcAft>
                      </a:pPr>
                      <a:r>
                        <a:rPr lang="fr-FR" sz="900" dirty="0">
                          <a:effectLst/>
                        </a:rPr>
                        <a:t> </a:t>
                      </a:r>
                      <a:endParaRPr lang="fr-FR" sz="1200" dirty="0">
                        <a:effectLst/>
                      </a:endParaRPr>
                    </a:p>
                    <a:p>
                      <a:pPr algn="ctr">
                        <a:spcAft>
                          <a:spcPts val="0"/>
                        </a:spcAft>
                      </a:pPr>
                      <a:br>
                        <a:rPr lang="fr-FR" sz="1200" dirty="0">
                          <a:effectLst/>
                        </a:rPr>
                      </a:br>
                      <a:r>
                        <a:rPr lang="fr-FR" sz="900" dirty="0">
                          <a:effectLst/>
                        </a:rPr>
                        <a:t>State</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1.43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a:effectLst/>
                        </a:rPr>
                        <a:t>2.79</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a:effectLst/>
                        </a:rPr>
                        <a:t>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a:effectLst/>
                        </a:rPr>
                        <a:t>1.31</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a:effectLst/>
                        </a:rPr>
                        <a:t>3.78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a:effectLst/>
                        </a:rPr>
                        <a:t>3.95</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a:effectLst/>
                        </a:rPr>
                        <a:t>4.47</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a:effectLst/>
                        </a:rPr>
                        <a:t>1.46</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598738"/>
                  </a:ext>
                </a:extLst>
              </a:tr>
              <a:tr h="174978">
                <a:tc vMerge="1">
                  <a:txBody>
                    <a:bodyPr/>
                    <a:lstStyle/>
                    <a:p>
                      <a:endParaRPr lang="fr-FR"/>
                    </a:p>
                  </a:txBody>
                  <a:tcPr/>
                </a:tc>
                <a:tc>
                  <a:txBody>
                    <a:bodyPr/>
                    <a:lstStyle/>
                    <a:p>
                      <a:pPr algn="l">
                        <a:spcAft>
                          <a:spcPts val="0"/>
                        </a:spcAft>
                      </a:pPr>
                      <a:r>
                        <a:rPr lang="fr-FR" sz="900">
                          <a:effectLst/>
                        </a:rPr>
                        <a:t>2</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2.67</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3.23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1.78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4.29</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1.43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2.78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2.53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9230528"/>
                  </a:ext>
                </a:extLst>
              </a:tr>
              <a:tr h="174978">
                <a:tc vMerge="1">
                  <a:txBody>
                    <a:bodyPr/>
                    <a:lstStyle/>
                    <a:p>
                      <a:endParaRPr lang="fr-FR"/>
                    </a:p>
                  </a:txBody>
                  <a:tcPr/>
                </a:tc>
                <a:tc>
                  <a:txBody>
                    <a:bodyPr/>
                    <a:lstStyle/>
                    <a:p>
                      <a:pPr algn="l">
                        <a:spcAft>
                          <a:spcPts val="0"/>
                        </a:spcAft>
                      </a:pPr>
                      <a:r>
                        <a:rPr lang="fr-FR" sz="900">
                          <a:effectLst/>
                        </a:rPr>
                        <a:t>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1.58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2.12</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1.98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1.23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1.76</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2.34</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rPr>
                        <a:t>3.57</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3531705"/>
                  </a:ext>
                </a:extLst>
              </a:tr>
              <a:tr h="507085">
                <a:tc vMerge="1">
                  <a:txBody>
                    <a:bodyPr/>
                    <a:lstStyle/>
                    <a:p>
                      <a:endParaRPr lang="fr-FR"/>
                    </a:p>
                  </a:txBody>
                  <a:tcPr/>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78911522"/>
                  </a:ext>
                </a:extLst>
              </a:tr>
              <a:tr h="174978">
                <a:tc vMerge="1">
                  <a:txBody>
                    <a:bodyPr/>
                    <a:lstStyle/>
                    <a:p>
                      <a:endParaRPr lang="fr-FR"/>
                    </a:p>
                  </a:txBody>
                  <a:tcPr/>
                </a:tc>
                <a:tc>
                  <a:txBody>
                    <a:bodyPr/>
                    <a:lstStyle/>
                    <a:p>
                      <a:pPr algn="l">
                        <a:spcAft>
                          <a:spcPts val="0"/>
                        </a:spcAft>
                      </a:pPr>
                      <a:r>
                        <a:rPr lang="fr-FR" sz="900">
                          <a:effectLst/>
                        </a:rPr>
                        <a:t>7039</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3.89</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1.45</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2.34</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3.67</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3.87</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1.32</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2.97</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9827328"/>
                  </a:ext>
                </a:extLst>
              </a:tr>
              <a:tr h="174978">
                <a:tc vMerge="1">
                  <a:txBody>
                    <a:bodyPr/>
                    <a:lstStyle/>
                    <a:p>
                      <a:endParaRPr lang="fr-FR"/>
                    </a:p>
                  </a:txBody>
                  <a:tcPr/>
                </a:tc>
                <a:tc>
                  <a:txBody>
                    <a:bodyPr/>
                    <a:lstStyle/>
                    <a:p>
                      <a:pPr algn="l">
                        <a:spcAft>
                          <a:spcPts val="0"/>
                        </a:spcAft>
                      </a:pPr>
                      <a:r>
                        <a:rPr lang="fr-FR" sz="900">
                          <a:effectLst/>
                        </a:rPr>
                        <a:t>7040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1.34</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0.56</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2.87</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1.83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2.63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1.89</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rPr>
                        <a:t>3.65</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4983904"/>
                  </a:ext>
                </a:extLst>
              </a:tr>
            </a:tbl>
          </a:graphicData>
        </a:graphic>
      </p:graphicFrame>
      <p:sp>
        <p:nvSpPr>
          <p:cNvPr id="22" name="Rectangle 21">
            <a:extLst>
              <a:ext uri="{FF2B5EF4-FFF2-40B4-BE49-F238E27FC236}">
                <a16:creationId xmlns:a16="http://schemas.microsoft.com/office/drawing/2014/main" id="{13F4E621-3DBA-6444-B98E-4AA5FA8458EF}"/>
              </a:ext>
            </a:extLst>
          </p:cNvPr>
          <p:cNvSpPr/>
          <p:nvPr/>
        </p:nvSpPr>
        <p:spPr>
          <a:xfrm>
            <a:off x="4106564" y="5393635"/>
            <a:ext cx="6534932" cy="243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aphicFrame>
        <p:nvGraphicFramePr>
          <p:cNvPr id="26" name="Tableau 25">
            <a:extLst>
              <a:ext uri="{FF2B5EF4-FFF2-40B4-BE49-F238E27FC236}">
                <a16:creationId xmlns:a16="http://schemas.microsoft.com/office/drawing/2014/main" id="{FBF9F079-A7D4-544A-8F85-493878CBFC0F}"/>
              </a:ext>
            </a:extLst>
          </p:cNvPr>
          <p:cNvGraphicFramePr>
            <a:graphicFrameLocks noGrp="1"/>
          </p:cNvGraphicFramePr>
          <p:nvPr>
            <p:extLst>
              <p:ext uri="{D42A27DB-BD31-4B8C-83A1-F6EECF244321}">
                <p14:modId xmlns:p14="http://schemas.microsoft.com/office/powerpoint/2010/main" val="2788308801"/>
              </p:ext>
            </p:extLst>
          </p:nvPr>
        </p:nvGraphicFramePr>
        <p:xfrm>
          <a:off x="3472664" y="1590948"/>
          <a:ext cx="7168831" cy="1982496"/>
        </p:xfrm>
        <a:graphic>
          <a:graphicData uri="http://schemas.openxmlformats.org/drawingml/2006/table">
            <a:tbl>
              <a:tblPr firstRow="1" firstCol="1" bandRow="1">
                <a:tableStyleId>{5C22544A-7EE6-4342-B048-85BDC9FD1C3A}</a:tableStyleId>
              </a:tblPr>
              <a:tblGrid>
                <a:gridCol w="671418">
                  <a:extLst>
                    <a:ext uri="{9D8B030D-6E8A-4147-A177-3AD203B41FA5}">
                      <a16:colId xmlns:a16="http://schemas.microsoft.com/office/drawing/2014/main" val="4278561593"/>
                    </a:ext>
                  </a:extLst>
                </a:gridCol>
                <a:gridCol w="419491">
                  <a:extLst>
                    <a:ext uri="{9D8B030D-6E8A-4147-A177-3AD203B41FA5}">
                      <a16:colId xmlns:a16="http://schemas.microsoft.com/office/drawing/2014/main" val="2756727498"/>
                    </a:ext>
                  </a:extLst>
                </a:gridCol>
                <a:gridCol w="489611">
                  <a:extLst>
                    <a:ext uri="{9D8B030D-6E8A-4147-A177-3AD203B41FA5}">
                      <a16:colId xmlns:a16="http://schemas.microsoft.com/office/drawing/2014/main" val="2913862051"/>
                    </a:ext>
                  </a:extLst>
                </a:gridCol>
                <a:gridCol w="542210">
                  <a:extLst>
                    <a:ext uri="{9D8B030D-6E8A-4147-A177-3AD203B41FA5}">
                      <a16:colId xmlns:a16="http://schemas.microsoft.com/office/drawing/2014/main" val="2029027335"/>
                    </a:ext>
                  </a:extLst>
                </a:gridCol>
                <a:gridCol w="396751">
                  <a:extLst>
                    <a:ext uri="{9D8B030D-6E8A-4147-A177-3AD203B41FA5}">
                      <a16:colId xmlns:a16="http://schemas.microsoft.com/office/drawing/2014/main" val="2872074638"/>
                    </a:ext>
                  </a:extLst>
                </a:gridCol>
                <a:gridCol w="394458">
                  <a:extLst>
                    <a:ext uri="{9D8B030D-6E8A-4147-A177-3AD203B41FA5}">
                      <a16:colId xmlns:a16="http://schemas.microsoft.com/office/drawing/2014/main" val="686805988"/>
                    </a:ext>
                  </a:extLst>
                </a:gridCol>
                <a:gridCol w="523407">
                  <a:extLst>
                    <a:ext uri="{9D8B030D-6E8A-4147-A177-3AD203B41FA5}">
                      <a16:colId xmlns:a16="http://schemas.microsoft.com/office/drawing/2014/main" val="1610475653"/>
                    </a:ext>
                  </a:extLst>
                </a:gridCol>
                <a:gridCol w="523693">
                  <a:extLst>
                    <a:ext uri="{9D8B030D-6E8A-4147-A177-3AD203B41FA5}">
                      <a16:colId xmlns:a16="http://schemas.microsoft.com/office/drawing/2014/main" val="3121600766"/>
                    </a:ext>
                  </a:extLst>
                </a:gridCol>
                <a:gridCol w="377787">
                  <a:extLst>
                    <a:ext uri="{9D8B030D-6E8A-4147-A177-3AD203B41FA5}">
                      <a16:colId xmlns:a16="http://schemas.microsoft.com/office/drawing/2014/main" val="2101089889"/>
                    </a:ext>
                  </a:extLst>
                </a:gridCol>
                <a:gridCol w="606237">
                  <a:extLst>
                    <a:ext uri="{9D8B030D-6E8A-4147-A177-3AD203B41FA5}">
                      <a16:colId xmlns:a16="http://schemas.microsoft.com/office/drawing/2014/main" val="4139348088"/>
                    </a:ext>
                  </a:extLst>
                </a:gridCol>
                <a:gridCol w="496496">
                  <a:extLst>
                    <a:ext uri="{9D8B030D-6E8A-4147-A177-3AD203B41FA5}">
                      <a16:colId xmlns:a16="http://schemas.microsoft.com/office/drawing/2014/main" val="510323720"/>
                    </a:ext>
                  </a:extLst>
                </a:gridCol>
                <a:gridCol w="532024">
                  <a:extLst>
                    <a:ext uri="{9D8B030D-6E8A-4147-A177-3AD203B41FA5}">
                      <a16:colId xmlns:a16="http://schemas.microsoft.com/office/drawing/2014/main" val="1673369156"/>
                    </a:ext>
                  </a:extLst>
                </a:gridCol>
                <a:gridCol w="683987">
                  <a:extLst>
                    <a:ext uri="{9D8B030D-6E8A-4147-A177-3AD203B41FA5}">
                      <a16:colId xmlns:a16="http://schemas.microsoft.com/office/drawing/2014/main" val="200858510"/>
                    </a:ext>
                  </a:extLst>
                </a:gridCol>
                <a:gridCol w="511261">
                  <a:extLst>
                    <a:ext uri="{9D8B030D-6E8A-4147-A177-3AD203B41FA5}">
                      <a16:colId xmlns:a16="http://schemas.microsoft.com/office/drawing/2014/main" val="2920046825"/>
                    </a:ext>
                  </a:extLst>
                </a:gridCol>
              </a:tblGrid>
              <a:tr h="161827">
                <a:tc rowSpan="3" gridSpan="2">
                  <a:txBody>
                    <a:bodyPr/>
                    <a:lstStyle/>
                    <a:p>
                      <a:pPr algn="ctr">
                        <a:spcAft>
                          <a:spcPts val="0"/>
                        </a:spcAft>
                      </a:pPr>
                      <a:r>
                        <a:rPr lang="fr-FR" sz="900" dirty="0">
                          <a:effectLst/>
                        </a:rPr>
                        <a:t> </a:t>
                      </a:r>
                      <a:endParaRPr lang="fr-FR" sz="1200" dirty="0">
                        <a:effectLst/>
                      </a:endParaRPr>
                    </a:p>
                    <a:p>
                      <a:pPr algn="ctr">
                        <a:spcAft>
                          <a:spcPts val="0"/>
                        </a:spcAft>
                      </a:pPr>
                      <a:r>
                        <a:rPr lang="fr-FR" sz="900" dirty="0">
                          <a:effectLst/>
                        </a:rPr>
                        <a:t>Q Table</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rowSpan="3" hMerge="1">
                  <a:txBody>
                    <a:bodyPr/>
                    <a:lstStyle/>
                    <a:p>
                      <a:endParaRPr lang="fr-FR"/>
                    </a:p>
                  </a:txBody>
                  <a:tcPr/>
                </a:tc>
                <a:tc gridSpan="12">
                  <a:txBody>
                    <a:bodyPr/>
                    <a:lstStyle/>
                    <a:p>
                      <a:pPr algn="ctr">
                        <a:spcAft>
                          <a:spcPts val="0"/>
                        </a:spcAft>
                      </a:pPr>
                      <a:r>
                        <a:rPr lang="fr-FR" sz="900">
                          <a:effectLst/>
                        </a:rPr>
                        <a:t>Actions</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599336647"/>
                  </a:ext>
                </a:extLst>
              </a:tr>
              <a:tr h="161827">
                <a:tc gridSpan="2" vMerge="1">
                  <a:txBody>
                    <a:bodyPr/>
                    <a:lstStyle/>
                    <a:p>
                      <a:endParaRPr lang="fr-FR"/>
                    </a:p>
                  </a:txBody>
                  <a:tcPr/>
                </a:tc>
                <a:tc hMerge="1" vMerge="1">
                  <a:txBody>
                    <a:bodyPr/>
                    <a:lstStyle/>
                    <a:p>
                      <a:endParaRPr lang="fr-FR"/>
                    </a:p>
                  </a:txBody>
                  <a:tcPr/>
                </a:tc>
                <a:tc gridSpan="3">
                  <a:txBody>
                    <a:bodyPr/>
                    <a:lstStyle/>
                    <a:p>
                      <a:pPr algn="ctr">
                        <a:spcAft>
                          <a:spcPts val="0"/>
                        </a:spcAft>
                      </a:pPr>
                      <a:r>
                        <a:rPr lang="fr-FR" sz="900" dirty="0" err="1">
                          <a:effectLst/>
                        </a:rPr>
                        <a:t>Shoulder_pan_joint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gridSpan="3">
                  <a:txBody>
                    <a:bodyPr/>
                    <a:lstStyle/>
                    <a:p>
                      <a:pPr algn="l">
                        <a:spcAft>
                          <a:spcPts val="0"/>
                        </a:spcAft>
                      </a:pPr>
                      <a:r>
                        <a:rPr lang="fr-FR" sz="900" dirty="0" err="1">
                          <a:effectLst/>
                        </a:rPr>
                        <a:t>Shoulder_lift_joint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gridSpan="3">
                  <a:txBody>
                    <a:bodyPr/>
                    <a:lstStyle/>
                    <a:p>
                      <a:pPr algn="ctr">
                        <a:spcAft>
                          <a:spcPts val="0"/>
                        </a:spcAft>
                      </a:pPr>
                      <a:r>
                        <a:rPr lang="fr-FR" sz="900" dirty="0" err="1">
                          <a:effectLst/>
                        </a:rPr>
                        <a:t>Elbow_joint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gridSpan="3">
                  <a:txBody>
                    <a:bodyPr/>
                    <a:lstStyle/>
                    <a:p>
                      <a:pPr algn="ctr">
                        <a:spcAft>
                          <a:spcPts val="0"/>
                        </a:spcAft>
                      </a:pPr>
                      <a:r>
                        <a:rPr lang="fr-FR" sz="900">
                          <a:effectLst/>
                        </a:rPr>
                        <a:t>Wrist_1_joint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767500216"/>
                  </a:ext>
                </a:extLst>
              </a:tr>
              <a:tr h="270775">
                <a:tc gridSpan="2" vMerge="1">
                  <a:txBody>
                    <a:bodyPr/>
                    <a:lstStyle/>
                    <a:p>
                      <a:endParaRPr lang="fr-FR"/>
                    </a:p>
                  </a:txBody>
                  <a:tcPr/>
                </a:tc>
                <a:tc hMerge="1" vMerge="1">
                  <a:txBody>
                    <a:bodyPr/>
                    <a:lstStyle/>
                    <a:p>
                      <a:endParaRPr lang="fr-FR"/>
                    </a:p>
                  </a:txBody>
                  <a:tcPr/>
                </a:tc>
                <a:tc>
                  <a:txBody>
                    <a:bodyPr/>
                    <a:lstStyle/>
                    <a:p>
                      <a:pPr algn="ctr">
                        <a:spcAft>
                          <a:spcPts val="0"/>
                        </a:spcAft>
                      </a:pPr>
                      <a:r>
                        <a:rPr lang="fr-FR" sz="900" dirty="0">
                          <a:effectLst/>
                        </a:rPr>
                        <a:t>1.8</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-1.8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-0.3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0.8</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2.15</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-0.5</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-2.0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4719802"/>
                  </a:ext>
                </a:extLst>
              </a:tr>
              <a:tr h="180517">
                <a:tc rowSpan="6">
                  <a:txBody>
                    <a:bodyPr/>
                    <a:lstStyle/>
                    <a:p>
                      <a:pPr algn="ctr">
                        <a:spcAft>
                          <a:spcPts val="0"/>
                        </a:spcAft>
                      </a:pPr>
                      <a:r>
                        <a:rPr lang="fr-FR" sz="900" dirty="0">
                          <a:effectLst/>
                        </a:rPr>
                        <a:t> </a:t>
                      </a:r>
                      <a:endParaRPr lang="fr-FR" sz="1200" dirty="0">
                        <a:effectLst/>
                      </a:endParaRPr>
                    </a:p>
                    <a:p>
                      <a:pPr algn="ctr">
                        <a:spcAft>
                          <a:spcPts val="0"/>
                        </a:spcAft>
                      </a:pPr>
                      <a:r>
                        <a:rPr lang="fr-FR" sz="900" dirty="0">
                          <a:effectLst/>
                        </a:rPr>
                        <a:t> </a:t>
                      </a:r>
                      <a:endParaRPr lang="fr-FR" sz="1200" dirty="0">
                        <a:effectLst/>
                      </a:endParaRPr>
                    </a:p>
                    <a:p>
                      <a:pPr algn="ctr">
                        <a:spcAft>
                          <a:spcPts val="0"/>
                        </a:spcAft>
                      </a:pPr>
                      <a:r>
                        <a:rPr lang="fr-FR" sz="900" dirty="0">
                          <a:effectLst/>
                        </a:rPr>
                        <a:t> </a:t>
                      </a:r>
                      <a:endParaRPr lang="fr-FR" sz="1200" dirty="0">
                        <a:effectLst/>
                      </a:endParaRPr>
                    </a:p>
                    <a:p>
                      <a:pPr algn="ctr">
                        <a:spcAft>
                          <a:spcPts val="0"/>
                        </a:spcAft>
                      </a:pPr>
                      <a:r>
                        <a:rPr lang="fr-FR" sz="900" dirty="0">
                          <a:effectLst/>
                        </a:rPr>
                        <a:t> </a:t>
                      </a:r>
                      <a:endParaRPr lang="fr-FR" sz="1200" dirty="0">
                        <a:effectLst/>
                      </a:endParaRPr>
                    </a:p>
                    <a:p>
                      <a:pPr algn="ctr">
                        <a:spcAft>
                          <a:spcPts val="0"/>
                        </a:spcAft>
                      </a:pPr>
                      <a:r>
                        <a:rPr lang="fr-FR" sz="900" dirty="0">
                          <a:effectLst/>
                        </a:rPr>
                        <a:t> </a:t>
                      </a:r>
                      <a:endParaRPr lang="fr-FR" sz="1200" dirty="0">
                        <a:effectLst/>
                      </a:endParaRPr>
                    </a:p>
                    <a:p>
                      <a:pPr algn="ctr">
                        <a:spcAft>
                          <a:spcPts val="0"/>
                        </a:spcAft>
                      </a:pPr>
                      <a:br>
                        <a:rPr lang="fr-FR" sz="1200" dirty="0">
                          <a:effectLst/>
                        </a:rPr>
                      </a:br>
                      <a:r>
                        <a:rPr lang="fr-FR" sz="900" dirty="0">
                          <a:effectLst/>
                        </a:rPr>
                        <a:t>State</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1</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dirty="0">
                          <a:effectLst/>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2598738"/>
                  </a:ext>
                </a:extLst>
              </a:tr>
              <a:tr h="180517">
                <a:tc vMerge="1">
                  <a:txBody>
                    <a:bodyPr/>
                    <a:lstStyle/>
                    <a:p>
                      <a:endParaRPr lang="fr-FR"/>
                    </a:p>
                  </a:txBody>
                  <a:tcPr/>
                </a:tc>
                <a:tc>
                  <a:txBody>
                    <a:bodyPr/>
                    <a:lstStyle/>
                    <a:p>
                      <a:pPr algn="l">
                        <a:spcAft>
                          <a:spcPts val="0"/>
                        </a:spcAft>
                      </a:pPr>
                      <a:r>
                        <a:rPr lang="fr-FR" sz="900">
                          <a:effectLst/>
                        </a:rPr>
                        <a:t>2</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9230528"/>
                  </a:ext>
                </a:extLst>
              </a:tr>
              <a:tr h="180517">
                <a:tc vMerge="1">
                  <a:txBody>
                    <a:bodyPr/>
                    <a:lstStyle/>
                    <a:p>
                      <a:endParaRPr lang="fr-FR"/>
                    </a:p>
                  </a:txBody>
                  <a:tcPr/>
                </a:tc>
                <a:tc>
                  <a:txBody>
                    <a:bodyPr/>
                    <a:lstStyle/>
                    <a:p>
                      <a:pPr algn="l">
                        <a:spcAft>
                          <a:spcPts val="0"/>
                        </a:spcAft>
                      </a:pPr>
                      <a:r>
                        <a:rPr lang="fr-FR" sz="900">
                          <a:effectLst/>
                        </a:rPr>
                        <a:t>3</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63531705"/>
                  </a:ext>
                </a:extLst>
              </a:tr>
              <a:tr h="485482">
                <a:tc vMerge="1">
                  <a:txBody>
                    <a:bodyPr/>
                    <a:lstStyle/>
                    <a:p>
                      <a:endParaRPr lang="fr-FR"/>
                    </a:p>
                  </a:txBody>
                  <a:tcPr/>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a:t>
                      </a:r>
                      <a:endParaRPr lang="fr-FR" sz="1200">
                        <a:effectLst/>
                      </a:endParaRPr>
                    </a:p>
                    <a:p>
                      <a:pPr algn="ctr">
                        <a:spcAft>
                          <a:spcPts val="0"/>
                        </a:spcAft>
                      </a:pPr>
                      <a:r>
                        <a:rPr lang="fr-FR" sz="900">
                          <a:effectLst/>
                        </a:rPr>
                        <a:t>.</a:t>
                      </a:r>
                      <a:endParaRPr lang="fr-FR" sz="1200">
                        <a:effectLst/>
                      </a:endParaRPr>
                    </a:p>
                    <a:p>
                      <a:pPr algn="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endParaRPr>
                    </a:p>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78911522"/>
                  </a:ext>
                </a:extLst>
              </a:tr>
              <a:tr h="180517">
                <a:tc vMerge="1">
                  <a:txBody>
                    <a:bodyPr/>
                    <a:lstStyle/>
                    <a:p>
                      <a:endParaRPr lang="fr-FR"/>
                    </a:p>
                  </a:txBody>
                  <a:tcPr/>
                </a:tc>
                <a:tc>
                  <a:txBody>
                    <a:bodyPr/>
                    <a:lstStyle/>
                    <a:p>
                      <a:pPr algn="l">
                        <a:spcAft>
                          <a:spcPts val="0"/>
                        </a:spcAft>
                      </a:pPr>
                      <a:r>
                        <a:rPr lang="fr-FR" sz="900">
                          <a:effectLst/>
                        </a:rPr>
                        <a:t>7039</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9827328"/>
                  </a:ext>
                </a:extLst>
              </a:tr>
              <a:tr h="180517">
                <a:tc vMerge="1">
                  <a:txBody>
                    <a:bodyPr/>
                    <a:lstStyle/>
                    <a:p>
                      <a:endParaRPr lang="fr-FR"/>
                    </a:p>
                  </a:txBody>
                  <a:tcPr/>
                </a:tc>
                <a:tc>
                  <a:txBody>
                    <a:bodyPr/>
                    <a:lstStyle/>
                    <a:p>
                      <a:pPr algn="l">
                        <a:spcAft>
                          <a:spcPts val="0"/>
                        </a:spcAft>
                      </a:pPr>
                      <a:r>
                        <a:rPr lang="fr-FR" sz="900">
                          <a:effectLst/>
                        </a:rPr>
                        <a:t>7040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dirty="0">
                          <a:effectLst/>
                        </a:rPr>
                        <a:t>…</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a:effectLst/>
                        </a:rPr>
                        <a:t>0</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fr-FR" sz="900">
                          <a:effectLst/>
                        </a:rPr>
                        <a:t>…</a:t>
                      </a:r>
                      <a:endParaRPr lang="fr-FR"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fr-FR" sz="900" dirty="0">
                          <a:effectLst/>
                          <a:latin typeface="Calibri" panose="020F0502020204030204" pitchFamily="34" charset="0"/>
                          <a:ea typeface="DengXian" panose="02010600030101010101" pitchFamily="2" charset="-122"/>
                          <a:cs typeface="Times New Roman" panose="02020603050405020304" pitchFamily="18" charset="0"/>
                        </a:rPr>
                        <a:t>0</a:t>
                      </a:r>
                      <a:endParaRPr lang="fr-FR"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4983904"/>
                  </a:ext>
                </a:extLst>
              </a:tr>
            </a:tbl>
          </a:graphicData>
        </a:graphic>
      </p:graphicFrame>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0AB10CF-4A29-CB4C-B6F7-949607360881}"/>
                  </a:ext>
                </a:extLst>
              </p:cNvPr>
              <p:cNvSpPr/>
              <p:nvPr/>
            </p:nvSpPr>
            <p:spPr>
              <a:xfrm>
                <a:off x="-243207" y="4048839"/>
                <a:ext cx="5871229" cy="3528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sz="1500" i="1" smtClean="0">
                              <a:solidFill>
                                <a:schemeClr val="bg1"/>
                              </a:solidFill>
                              <a:latin typeface="Cambria Math" panose="02040503050406030204" pitchFamily="18" charset="0"/>
                            </a:rPr>
                          </m:ctrlPr>
                        </m:dPr>
                        <m:e>
                          <m:r>
                            <a:rPr lang="fr-FR" sz="1500" i="1">
                              <a:solidFill>
                                <a:schemeClr val="bg1"/>
                              </a:solidFill>
                              <a:latin typeface="Cambria Math" panose="02040503050406030204" pitchFamily="18" charset="0"/>
                            </a:rPr>
                            <m:t>𝑄</m:t>
                          </m:r>
                          <m:d>
                            <m:dPr>
                              <m:ctrlPr>
                                <a:rPr lang="fr-FR" sz="1500" i="1">
                                  <a:solidFill>
                                    <a:schemeClr val="bg1"/>
                                  </a:solidFill>
                                  <a:latin typeface="Cambria Math" panose="02040503050406030204" pitchFamily="18" charset="0"/>
                                </a:rPr>
                              </m:ctrlPr>
                            </m:dPr>
                            <m:e>
                              <m:sSub>
                                <m:sSubPr>
                                  <m:ctrlPr>
                                    <a:rPr lang="fr-FR" sz="1500" i="1">
                                      <a:solidFill>
                                        <a:schemeClr val="bg1"/>
                                      </a:solidFill>
                                      <a:latin typeface="Cambria Math" panose="02040503050406030204" pitchFamily="18" charset="0"/>
                                    </a:rPr>
                                  </m:ctrlPr>
                                </m:sSubPr>
                                <m:e>
                                  <m:r>
                                    <a:rPr lang="fr-FR" sz="1500" i="1">
                                      <a:solidFill>
                                        <a:schemeClr val="bg1"/>
                                      </a:solidFill>
                                      <a:latin typeface="Cambria Math" panose="02040503050406030204" pitchFamily="18" charset="0"/>
                                    </a:rPr>
                                    <m:t>𝑆</m:t>
                                  </m:r>
                                </m:e>
                                <m:sub>
                                  <m:r>
                                    <a:rPr lang="fr-FR" sz="1500" i="1">
                                      <a:solidFill>
                                        <a:schemeClr val="bg1"/>
                                      </a:solidFill>
                                      <a:latin typeface="Cambria Math" panose="02040503050406030204" pitchFamily="18" charset="0"/>
                                    </a:rPr>
                                    <m:t>𝑡</m:t>
                                  </m:r>
                                </m:sub>
                              </m:sSub>
                              <m:r>
                                <a:rPr lang="fr-FR" sz="1500">
                                  <a:solidFill>
                                    <a:schemeClr val="bg1"/>
                                  </a:solidFill>
                                  <a:latin typeface="Cambria Math" panose="02040503050406030204" pitchFamily="18" charset="0"/>
                                </a:rPr>
                                <m:t>,</m:t>
                              </m:r>
                              <m:sSub>
                                <m:sSubPr>
                                  <m:ctrlPr>
                                    <a:rPr lang="fr-FR" sz="1500" i="1">
                                      <a:solidFill>
                                        <a:schemeClr val="bg1"/>
                                      </a:solidFill>
                                      <a:latin typeface="Cambria Math" panose="02040503050406030204" pitchFamily="18" charset="0"/>
                                    </a:rPr>
                                  </m:ctrlPr>
                                </m:sSubPr>
                                <m:e>
                                  <m:r>
                                    <a:rPr lang="fr-FR" sz="1500" i="1">
                                      <a:solidFill>
                                        <a:schemeClr val="bg1"/>
                                      </a:solidFill>
                                      <a:latin typeface="Cambria Math" panose="02040503050406030204" pitchFamily="18" charset="0"/>
                                    </a:rPr>
                                    <m:t>𝐴</m:t>
                                  </m:r>
                                </m:e>
                                <m:sub>
                                  <m:r>
                                    <a:rPr lang="fr-FR" sz="1500" i="1">
                                      <a:solidFill>
                                        <a:schemeClr val="bg1"/>
                                      </a:solidFill>
                                      <a:latin typeface="Cambria Math" panose="02040503050406030204" pitchFamily="18" charset="0"/>
                                    </a:rPr>
                                    <m:t>𝑡</m:t>
                                  </m:r>
                                </m:sub>
                              </m:sSub>
                            </m:e>
                          </m:d>
                          <m:r>
                            <a:rPr lang="fr-FR" sz="1500" i="0">
                              <a:solidFill>
                                <a:schemeClr val="bg1"/>
                              </a:solidFill>
                              <a:latin typeface="Cambria Math" panose="02040503050406030204" pitchFamily="18" charset="0"/>
                            </a:rPr>
                            <m:t>←</m:t>
                          </m:r>
                          <m:d>
                            <m:dPr>
                              <m:ctrlPr>
                                <a:rPr lang="fr-FR" sz="1500" i="1">
                                  <a:solidFill>
                                    <a:schemeClr val="bg1"/>
                                  </a:solidFill>
                                  <a:latin typeface="Cambria Math" panose="02040503050406030204" pitchFamily="18" charset="0"/>
                                </a:rPr>
                              </m:ctrlPr>
                            </m:dPr>
                            <m:e>
                              <m:r>
                                <a:rPr lang="fr-FR" sz="1500" i="0">
                                  <a:solidFill>
                                    <a:schemeClr val="bg1"/>
                                  </a:solidFill>
                                  <a:latin typeface="Cambria Math" panose="02040503050406030204" pitchFamily="18" charset="0"/>
                                </a:rPr>
                                <m:t>1−</m:t>
                              </m:r>
                              <m:r>
                                <a:rPr lang="fr-FR" sz="1500" i="1">
                                  <a:solidFill>
                                    <a:schemeClr val="bg1"/>
                                  </a:solidFill>
                                  <a:latin typeface="Cambria Math" panose="02040503050406030204" pitchFamily="18" charset="0"/>
                                </a:rPr>
                                <m:t>𝛼</m:t>
                              </m:r>
                            </m:e>
                          </m:d>
                          <m:r>
                            <a:rPr lang="fr-FR" sz="1500" i="1">
                              <a:solidFill>
                                <a:schemeClr val="bg1"/>
                              </a:solidFill>
                              <a:latin typeface="Cambria Math" panose="02040503050406030204" pitchFamily="18" charset="0"/>
                            </a:rPr>
                            <m:t>𝑄</m:t>
                          </m:r>
                          <m:d>
                            <m:dPr>
                              <m:ctrlPr>
                                <a:rPr lang="fr-FR" sz="1500" i="1">
                                  <a:solidFill>
                                    <a:schemeClr val="bg1"/>
                                  </a:solidFill>
                                  <a:latin typeface="Cambria Math" panose="02040503050406030204" pitchFamily="18" charset="0"/>
                                </a:rPr>
                              </m:ctrlPr>
                            </m:dPr>
                            <m:e>
                              <m:sSub>
                                <m:sSubPr>
                                  <m:ctrlPr>
                                    <a:rPr lang="fr-FR" sz="1500" i="1">
                                      <a:solidFill>
                                        <a:schemeClr val="bg1"/>
                                      </a:solidFill>
                                      <a:latin typeface="Cambria Math" panose="02040503050406030204" pitchFamily="18" charset="0"/>
                                    </a:rPr>
                                  </m:ctrlPr>
                                </m:sSubPr>
                                <m:e>
                                  <m:r>
                                    <a:rPr lang="fr-FR" sz="1500" i="1">
                                      <a:solidFill>
                                        <a:schemeClr val="bg1"/>
                                      </a:solidFill>
                                      <a:latin typeface="Cambria Math" panose="02040503050406030204" pitchFamily="18" charset="0"/>
                                    </a:rPr>
                                    <m:t>𝑆</m:t>
                                  </m:r>
                                </m:e>
                                <m:sub>
                                  <m:r>
                                    <a:rPr lang="fr-FR" sz="1500" i="1">
                                      <a:solidFill>
                                        <a:schemeClr val="bg1"/>
                                      </a:solidFill>
                                      <a:latin typeface="Cambria Math" panose="02040503050406030204" pitchFamily="18" charset="0"/>
                                    </a:rPr>
                                    <m:t>𝑡</m:t>
                                  </m:r>
                                </m:sub>
                              </m:sSub>
                              <m:r>
                                <a:rPr lang="fr-FR" sz="1500">
                                  <a:solidFill>
                                    <a:schemeClr val="bg1"/>
                                  </a:solidFill>
                                  <a:latin typeface="Cambria Math" panose="02040503050406030204" pitchFamily="18" charset="0"/>
                                </a:rPr>
                                <m:t>,</m:t>
                              </m:r>
                              <m:sSub>
                                <m:sSubPr>
                                  <m:ctrlPr>
                                    <a:rPr lang="fr-FR" sz="1500" i="1">
                                      <a:solidFill>
                                        <a:schemeClr val="bg1"/>
                                      </a:solidFill>
                                      <a:latin typeface="Cambria Math" panose="02040503050406030204" pitchFamily="18" charset="0"/>
                                    </a:rPr>
                                  </m:ctrlPr>
                                </m:sSubPr>
                                <m:e>
                                  <m:r>
                                    <a:rPr lang="fr-FR" sz="1500" i="1">
                                      <a:solidFill>
                                        <a:schemeClr val="bg1"/>
                                      </a:solidFill>
                                      <a:latin typeface="Cambria Math" panose="02040503050406030204" pitchFamily="18" charset="0"/>
                                    </a:rPr>
                                    <m:t>𝐴</m:t>
                                  </m:r>
                                </m:e>
                                <m:sub>
                                  <m:r>
                                    <a:rPr lang="fr-FR" sz="1500" i="1">
                                      <a:solidFill>
                                        <a:schemeClr val="bg1"/>
                                      </a:solidFill>
                                      <a:latin typeface="Cambria Math" panose="02040503050406030204" pitchFamily="18" charset="0"/>
                                    </a:rPr>
                                    <m:t>𝑡</m:t>
                                  </m:r>
                                </m:sub>
                              </m:sSub>
                            </m:e>
                          </m:d>
                          <m:r>
                            <a:rPr lang="fr-FR" sz="1500" i="0">
                              <a:solidFill>
                                <a:schemeClr val="bg1"/>
                              </a:solidFill>
                              <a:latin typeface="Cambria Math" panose="02040503050406030204" pitchFamily="18" charset="0"/>
                            </a:rPr>
                            <m:t>+</m:t>
                          </m:r>
                          <m:r>
                            <a:rPr lang="fr-FR" sz="1500" i="1">
                              <a:solidFill>
                                <a:schemeClr val="bg1"/>
                              </a:solidFill>
                              <a:latin typeface="Cambria Math" panose="02040503050406030204" pitchFamily="18" charset="0"/>
                            </a:rPr>
                            <m:t>𝛼</m:t>
                          </m:r>
                          <m:r>
                            <a:rPr lang="fr-FR" sz="1500" i="0">
                              <a:solidFill>
                                <a:schemeClr val="bg1"/>
                              </a:solidFill>
                              <a:latin typeface="Cambria Math" panose="02040503050406030204" pitchFamily="18" charset="0"/>
                            </a:rPr>
                            <m:t>(</m:t>
                          </m:r>
                          <m:sSub>
                            <m:sSubPr>
                              <m:ctrlPr>
                                <a:rPr lang="fr-FR" sz="1500" i="1">
                                  <a:solidFill>
                                    <a:schemeClr val="bg1"/>
                                  </a:solidFill>
                                  <a:latin typeface="Cambria Math" panose="02040503050406030204" pitchFamily="18" charset="0"/>
                                </a:rPr>
                              </m:ctrlPr>
                            </m:sSubPr>
                            <m:e>
                              <m:r>
                                <a:rPr lang="fr-FR" sz="1500" i="1">
                                  <a:solidFill>
                                    <a:schemeClr val="bg1"/>
                                  </a:solidFill>
                                  <a:latin typeface="Cambria Math" panose="02040503050406030204" pitchFamily="18" charset="0"/>
                                </a:rPr>
                                <m:t>𝑅</m:t>
                              </m:r>
                            </m:e>
                            <m:sub>
                              <m:r>
                                <a:rPr lang="fr-FR" sz="1500" i="1">
                                  <a:solidFill>
                                    <a:schemeClr val="bg1"/>
                                  </a:solidFill>
                                  <a:latin typeface="Cambria Math" panose="02040503050406030204" pitchFamily="18" charset="0"/>
                                </a:rPr>
                                <m:t>𝑡</m:t>
                              </m:r>
                              <m:r>
                                <a:rPr lang="fr-FR" sz="1500">
                                  <a:solidFill>
                                    <a:schemeClr val="bg1"/>
                                  </a:solidFill>
                                  <a:latin typeface="Cambria Math" panose="02040503050406030204" pitchFamily="18" charset="0"/>
                                </a:rPr>
                                <m:t>+1</m:t>
                              </m:r>
                            </m:sub>
                          </m:sSub>
                          <m:r>
                            <a:rPr lang="fr-FR" sz="1500" i="0">
                              <a:solidFill>
                                <a:schemeClr val="bg1"/>
                              </a:solidFill>
                              <a:latin typeface="Cambria Math" panose="02040503050406030204" pitchFamily="18" charset="0"/>
                            </a:rPr>
                            <m:t>+</m:t>
                          </m:r>
                          <m:r>
                            <a:rPr lang="fr-FR" sz="1500" i="1">
                              <a:solidFill>
                                <a:schemeClr val="bg1"/>
                              </a:solidFill>
                              <a:latin typeface="Cambria Math" panose="02040503050406030204" pitchFamily="18" charset="0"/>
                            </a:rPr>
                            <m:t>𝛾</m:t>
                          </m:r>
                          <m:sSub>
                            <m:sSubPr>
                              <m:ctrlPr>
                                <a:rPr lang="fr-FR" sz="1500" i="1">
                                  <a:solidFill>
                                    <a:schemeClr val="bg1"/>
                                  </a:solidFill>
                                  <a:latin typeface="Cambria Math" panose="02040503050406030204" pitchFamily="18" charset="0"/>
                                </a:rPr>
                              </m:ctrlPr>
                            </m:sSubPr>
                            <m:e>
                              <m:r>
                                <a:rPr lang="fr-FR" sz="1500" i="1">
                                  <a:solidFill>
                                    <a:schemeClr val="bg1"/>
                                  </a:solidFill>
                                  <a:latin typeface="Cambria Math" panose="02040503050406030204" pitchFamily="18" charset="0"/>
                                </a:rPr>
                                <m:t>𝑚𝑎𝑥</m:t>
                              </m:r>
                            </m:e>
                            <m:sub>
                              <m:r>
                                <a:rPr lang="fr-FR" sz="1500" i="1">
                                  <a:solidFill>
                                    <a:schemeClr val="bg1"/>
                                  </a:solidFill>
                                  <a:latin typeface="Cambria Math" panose="02040503050406030204" pitchFamily="18" charset="0"/>
                                </a:rPr>
                                <m:t>𝑎</m:t>
                              </m:r>
                            </m:sub>
                          </m:sSub>
                          <m:r>
                            <a:rPr lang="fr-FR" sz="1500" i="1">
                              <a:solidFill>
                                <a:schemeClr val="bg1"/>
                              </a:solidFill>
                              <a:latin typeface="Cambria Math" panose="02040503050406030204" pitchFamily="18" charset="0"/>
                            </a:rPr>
                            <m:t>𝑄</m:t>
                          </m:r>
                          <m:d>
                            <m:dPr>
                              <m:ctrlPr>
                                <a:rPr lang="fr-FR" sz="1500" i="1">
                                  <a:solidFill>
                                    <a:schemeClr val="bg1"/>
                                  </a:solidFill>
                                  <a:latin typeface="Cambria Math" panose="02040503050406030204" pitchFamily="18" charset="0"/>
                                </a:rPr>
                              </m:ctrlPr>
                            </m:dPr>
                            <m:e>
                              <m:sSub>
                                <m:sSubPr>
                                  <m:ctrlPr>
                                    <a:rPr lang="fr-FR" sz="1500" i="1">
                                      <a:solidFill>
                                        <a:schemeClr val="bg1"/>
                                      </a:solidFill>
                                      <a:latin typeface="Cambria Math" panose="02040503050406030204" pitchFamily="18" charset="0"/>
                                    </a:rPr>
                                  </m:ctrlPr>
                                </m:sSubPr>
                                <m:e>
                                  <m:r>
                                    <a:rPr lang="fr-FR" sz="1500" i="1">
                                      <a:solidFill>
                                        <a:schemeClr val="bg1"/>
                                      </a:solidFill>
                                      <a:latin typeface="Cambria Math" panose="02040503050406030204" pitchFamily="18" charset="0"/>
                                    </a:rPr>
                                    <m:t>𝑆</m:t>
                                  </m:r>
                                </m:e>
                                <m:sub>
                                  <m:r>
                                    <a:rPr lang="fr-FR" sz="1500" i="1">
                                      <a:solidFill>
                                        <a:schemeClr val="bg1"/>
                                      </a:solidFill>
                                      <a:latin typeface="Cambria Math" panose="02040503050406030204" pitchFamily="18" charset="0"/>
                                    </a:rPr>
                                    <m:t>𝑡</m:t>
                                  </m:r>
                                  <m:r>
                                    <a:rPr lang="fr-FR" sz="1500">
                                      <a:solidFill>
                                        <a:schemeClr val="bg1"/>
                                      </a:solidFill>
                                      <a:latin typeface="Cambria Math" panose="02040503050406030204" pitchFamily="18" charset="0"/>
                                    </a:rPr>
                                    <m:t>+1</m:t>
                                  </m:r>
                                </m:sub>
                              </m:sSub>
                              <m:r>
                                <a:rPr lang="fr-FR" sz="1500">
                                  <a:solidFill>
                                    <a:schemeClr val="bg1"/>
                                  </a:solidFill>
                                  <a:latin typeface="Cambria Math" panose="02040503050406030204" pitchFamily="18" charset="0"/>
                                </a:rPr>
                                <m:t>,</m:t>
                              </m:r>
                              <m:r>
                                <a:rPr lang="fr-FR" sz="1500" i="1">
                                  <a:solidFill>
                                    <a:schemeClr val="bg1"/>
                                  </a:solidFill>
                                  <a:latin typeface="Cambria Math" panose="02040503050406030204" pitchFamily="18" charset="0"/>
                                </a:rPr>
                                <m:t>𝑎</m:t>
                              </m:r>
                            </m:e>
                          </m:d>
                        </m:e>
                      </m:d>
                    </m:oMath>
                  </m:oMathPara>
                </a14:m>
                <a:endParaRPr lang="fr-FR" sz="1500" dirty="0">
                  <a:solidFill>
                    <a:schemeClr val="bg1"/>
                  </a:solidFill>
                </a:endParaRPr>
              </a:p>
            </p:txBody>
          </p:sp>
        </mc:Choice>
        <mc:Fallback xmlns="">
          <p:sp>
            <p:nvSpPr>
              <p:cNvPr id="13" name="Rectangle 12">
                <a:extLst>
                  <a:ext uri="{FF2B5EF4-FFF2-40B4-BE49-F238E27FC236}">
                    <a16:creationId xmlns:a16="http://schemas.microsoft.com/office/drawing/2014/main" id="{00AB10CF-4A29-CB4C-B6F7-949607360881}"/>
                  </a:ext>
                </a:extLst>
              </p:cNvPr>
              <p:cNvSpPr>
                <a:spLocks noRot="1" noChangeAspect="1" noMove="1" noResize="1" noEditPoints="1" noAdjustHandles="1" noChangeArrowheads="1" noChangeShapeType="1" noTextEdit="1"/>
              </p:cNvSpPr>
              <p:nvPr/>
            </p:nvSpPr>
            <p:spPr>
              <a:xfrm>
                <a:off x="-243207" y="4048839"/>
                <a:ext cx="5871229" cy="352854"/>
              </a:xfrm>
              <a:prstGeom prst="rect">
                <a:avLst/>
              </a:prstGeom>
              <a:blipFill>
                <a:blip r:embed="rId3"/>
                <a:stretch>
                  <a:fillRect t="-131034" b="-203448"/>
                </a:stretch>
              </a:blipFill>
            </p:spPr>
            <p:txBody>
              <a:bodyPr/>
              <a:lstStyle/>
              <a:p>
                <a:r>
                  <a:rPr lang="en-GB">
                    <a:noFill/>
                  </a:rPr>
                  <a:t> </a:t>
                </a:r>
              </a:p>
            </p:txBody>
          </p:sp>
        </mc:Fallback>
      </mc:AlternateContent>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18</a:t>
            </a:r>
          </a:p>
        </p:txBody>
      </p:sp>
      <p:sp>
        <p:nvSpPr>
          <p:cNvPr id="11" name="Rectangle 10">
            <a:extLst>
              <a:ext uri="{FF2B5EF4-FFF2-40B4-BE49-F238E27FC236}">
                <a16:creationId xmlns:a16="http://schemas.microsoft.com/office/drawing/2014/main" id="{53E57D49-477E-0442-9931-C7C9C0C7545E}"/>
              </a:ext>
            </a:extLst>
          </p:cNvPr>
          <p:cNvSpPr/>
          <p:nvPr/>
        </p:nvSpPr>
        <p:spPr>
          <a:xfrm>
            <a:off x="10114844" y="5393635"/>
            <a:ext cx="526651" cy="243534"/>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 name="Image 17">
            <a:extLst>
              <a:ext uri="{FF2B5EF4-FFF2-40B4-BE49-F238E27FC236}">
                <a16:creationId xmlns:a16="http://schemas.microsoft.com/office/drawing/2014/main" id="{0A879AB7-C7D7-AF43-BC8C-B89C576D9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26" y="1231348"/>
            <a:ext cx="1858382" cy="1605840"/>
          </a:xfrm>
          <a:prstGeom prst="rect">
            <a:avLst/>
          </a:prstGeom>
        </p:spPr>
      </p:pic>
      <p:cxnSp>
        <p:nvCxnSpPr>
          <p:cNvPr id="7" name="Connecteur droit avec flèche 6">
            <a:extLst>
              <a:ext uri="{FF2B5EF4-FFF2-40B4-BE49-F238E27FC236}">
                <a16:creationId xmlns:a16="http://schemas.microsoft.com/office/drawing/2014/main" id="{4A886CDD-C852-0642-BEF6-BA983CCC1B1D}"/>
              </a:ext>
            </a:extLst>
          </p:cNvPr>
          <p:cNvCxnSpPr>
            <a:cxnSpLocks/>
          </p:cNvCxnSpPr>
          <p:nvPr/>
        </p:nvCxnSpPr>
        <p:spPr>
          <a:xfrm flipH="1" flipV="1">
            <a:off x="1550506" y="1432896"/>
            <a:ext cx="3224694" cy="326657"/>
          </a:xfrm>
          <a:prstGeom prst="straightConnector1">
            <a:avLst/>
          </a:prstGeom>
          <a:ln w="3492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950CE3F8-A560-BB42-9EB2-5121A3B7FBA1}"/>
              </a:ext>
            </a:extLst>
          </p:cNvPr>
          <p:cNvCxnSpPr>
            <a:cxnSpLocks/>
          </p:cNvCxnSpPr>
          <p:nvPr/>
        </p:nvCxnSpPr>
        <p:spPr>
          <a:xfrm flipH="1">
            <a:off x="1843314" y="1828800"/>
            <a:ext cx="4189186" cy="86255"/>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B86A9855-C92D-054D-A6B5-BB0A6B09F6B6}"/>
              </a:ext>
            </a:extLst>
          </p:cNvPr>
          <p:cNvSpPr txBox="1"/>
          <p:nvPr/>
        </p:nvSpPr>
        <p:spPr>
          <a:xfrm>
            <a:off x="10699428" y="4693382"/>
            <a:ext cx="1492572" cy="1246495"/>
          </a:xfrm>
          <a:prstGeom prst="rect">
            <a:avLst/>
          </a:prstGeom>
          <a:noFill/>
        </p:spPr>
        <p:txBody>
          <a:bodyPr wrap="square" rtlCol="0">
            <a:spAutoFit/>
          </a:bodyPr>
          <a:lstStyle/>
          <a:p>
            <a:r>
              <a:rPr lang="en-GB" sz="1500" dirty="0">
                <a:solidFill>
                  <a:schemeClr val="tx1">
                    <a:lumMod val="75000"/>
                    <a:lumOff val="25000"/>
                  </a:schemeClr>
                </a:solidFill>
              </a:rPr>
              <a:t>Highest value, the action taken is to move the wrist to -2.0</a:t>
            </a:r>
          </a:p>
        </p:txBody>
      </p:sp>
      <p:sp>
        <p:nvSpPr>
          <p:cNvPr id="31" name="TextBox 107">
            <a:extLst>
              <a:ext uri="{FF2B5EF4-FFF2-40B4-BE49-F238E27FC236}">
                <a16:creationId xmlns:a16="http://schemas.microsoft.com/office/drawing/2014/main" id="{4FD0EE97-9553-F24B-9388-10A21593644D}"/>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32" name="TextBox 107">
            <a:extLst>
              <a:ext uri="{FF2B5EF4-FFF2-40B4-BE49-F238E27FC236}">
                <a16:creationId xmlns:a16="http://schemas.microsoft.com/office/drawing/2014/main" id="{99E99FAA-810D-FC44-BAA7-3CCEDBC43A3A}"/>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 RL for motion planning</a:t>
            </a:r>
          </a:p>
        </p:txBody>
      </p:sp>
      <p:sp>
        <p:nvSpPr>
          <p:cNvPr id="33" name="TextBox 107">
            <a:extLst>
              <a:ext uri="{FF2B5EF4-FFF2-40B4-BE49-F238E27FC236}">
                <a16:creationId xmlns:a16="http://schemas.microsoft.com/office/drawing/2014/main" id="{53064E3A-9EAD-284E-8F10-72BB34F81157}"/>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212104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1" grpId="0" animBg="1"/>
      <p:bldP spid="3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37B6C55-969D-F344-805D-C2AF944AE46A}"/>
              </a:ext>
            </a:extLst>
          </p:cNvPr>
          <p:cNvPicPr>
            <a:picLocks noChangeAspect="1"/>
          </p:cNvPicPr>
          <p:nvPr/>
        </p:nvPicPr>
        <p:blipFill rotWithShape="1">
          <a:blip r:embed="rId2">
            <a:extLst>
              <a:ext uri="{28A0092B-C50C-407E-A947-70E740481C1C}">
                <a14:useLocalDpi xmlns:a14="http://schemas.microsoft.com/office/drawing/2010/main" val="0"/>
              </a:ext>
            </a:extLst>
          </a:blip>
          <a:srcRect t="46777"/>
          <a:stretch/>
        </p:blipFill>
        <p:spPr>
          <a:xfrm>
            <a:off x="4837639" y="4211276"/>
            <a:ext cx="7271968" cy="2538701"/>
          </a:xfrm>
          <a:prstGeom prst="rect">
            <a:avLst/>
          </a:prstGeom>
        </p:spPr>
      </p:pic>
      <p:pic>
        <p:nvPicPr>
          <p:cNvPr id="6" name="Image 5">
            <a:extLst>
              <a:ext uri="{FF2B5EF4-FFF2-40B4-BE49-F238E27FC236}">
                <a16:creationId xmlns:a16="http://schemas.microsoft.com/office/drawing/2014/main" id="{3A7E53ED-2B63-044F-847F-A53F5E3FCA87}"/>
              </a:ext>
            </a:extLst>
          </p:cNvPr>
          <p:cNvPicPr>
            <a:picLocks noChangeAspect="1"/>
          </p:cNvPicPr>
          <p:nvPr/>
        </p:nvPicPr>
        <p:blipFill rotWithShape="1">
          <a:blip r:embed="rId2">
            <a:extLst>
              <a:ext uri="{28A0092B-C50C-407E-A947-70E740481C1C}">
                <a14:useLocalDpi xmlns:a14="http://schemas.microsoft.com/office/drawing/2010/main" val="0"/>
              </a:ext>
            </a:extLst>
          </a:blip>
          <a:srcRect b="50628"/>
          <a:stretch/>
        </p:blipFill>
        <p:spPr>
          <a:xfrm>
            <a:off x="4884157" y="2104413"/>
            <a:ext cx="7047589" cy="2282376"/>
          </a:xfrm>
          <a:prstGeom prst="rect">
            <a:avLst/>
          </a:prstGeom>
        </p:spPr>
      </p:pic>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II.4. Deep Q Learning</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0AB10CF-4A29-CB4C-B6F7-949607360881}"/>
                  </a:ext>
                </a:extLst>
              </p:cNvPr>
              <p:cNvSpPr/>
              <p:nvPr/>
            </p:nvSpPr>
            <p:spPr>
              <a:xfrm>
                <a:off x="-232429" y="4215965"/>
                <a:ext cx="3922347" cy="2660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fr-FR" sz="1000" i="1" smtClean="0">
                              <a:solidFill>
                                <a:schemeClr val="bg1"/>
                              </a:solidFill>
                              <a:latin typeface="Cambria Math" panose="02040503050406030204" pitchFamily="18" charset="0"/>
                            </a:rPr>
                          </m:ctrlPr>
                        </m:dPr>
                        <m:e>
                          <m:r>
                            <a:rPr lang="fr-FR" sz="1000" i="1">
                              <a:solidFill>
                                <a:schemeClr val="bg1"/>
                              </a:solidFill>
                              <a:latin typeface="Cambria Math" panose="02040503050406030204" pitchFamily="18" charset="0"/>
                            </a:rPr>
                            <m:t>𝑄</m:t>
                          </m:r>
                          <m:d>
                            <m:dPr>
                              <m:ctrlPr>
                                <a:rPr lang="fr-FR" sz="1000" i="1">
                                  <a:solidFill>
                                    <a:schemeClr val="bg1"/>
                                  </a:solidFill>
                                  <a:latin typeface="Cambria Math" panose="02040503050406030204" pitchFamily="18" charset="0"/>
                                </a:rPr>
                              </m:ctrlPr>
                            </m:dPr>
                            <m:e>
                              <m:sSub>
                                <m:sSubPr>
                                  <m:ctrlPr>
                                    <a:rPr lang="fr-FR" sz="1000" i="1">
                                      <a:solidFill>
                                        <a:schemeClr val="bg1"/>
                                      </a:solidFill>
                                      <a:latin typeface="Cambria Math" panose="02040503050406030204" pitchFamily="18" charset="0"/>
                                    </a:rPr>
                                  </m:ctrlPr>
                                </m:sSubPr>
                                <m:e>
                                  <m:r>
                                    <a:rPr lang="fr-FR" sz="1000" i="1">
                                      <a:solidFill>
                                        <a:schemeClr val="bg1"/>
                                      </a:solidFill>
                                      <a:latin typeface="Cambria Math" panose="02040503050406030204" pitchFamily="18" charset="0"/>
                                    </a:rPr>
                                    <m:t>𝑆</m:t>
                                  </m:r>
                                </m:e>
                                <m:sub>
                                  <m:r>
                                    <a:rPr lang="fr-FR" sz="1000" i="1">
                                      <a:solidFill>
                                        <a:schemeClr val="bg1"/>
                                      </a:solidFill>
                                      <a:latin typeface="Cambria Math" panose="02040503050406030204" pitchFamily="18" charset="0"/>
                                    </a:rPr>
                                    <m:t>𝑡</m:t>
                                  </m:r>
                                </m:sub>
                              </m:sSub>
                              <m:r>
                                <a:rPr lang="fr-FR" sz="1000">
                                  <a:solidFill>
                                    <a:schemeClr val="bg1"/>
                                  </a:solidFill>
                                  <a:latin typeface="Cambria Math" panose="02040503050406030204" pitchFamily="18" charset="0"/>
                                </a:rPr>
                                <m:t>,</m:t>
                              </m:r>
                              <m:sSub>
                                <m:sSubPr>
                                  <m:ctrlPr>
                                    <a:rPr lang="fr-FR" sz="1000" i="1">
                                      <a:solidFill>
                                        <a:schemeClr val="bg1"/>
                                      </a:solidFill>
                                      <a:latin typeface="Cambria Math" panose="02040503050406030204" pitchFamily="18" charset="0"/>
                                    </a:rPr>
                                  </m:ctrlPr>
                                </m:sSubPr>
                                <m:e>
                                  <m:r>
                                    <a:rPr lang="fr-FR" sz="1000" i="1">
                                      <a:solidFill>
                                        <a:schemeClr val="bg1"/>
                                      </a:solidFill>
                                      <a:latin typeface="Cambria Math" panose="02040503050406030204" pitchFamily="18" charset="0"/>
                                    </a:rPr>
                                    <m:t>𝐴</m:t>
                                  </m:r>
                                </m:e>
                                <m:sub>
                                  <m:r>
                                    <a:rPr lang="fr-FR" sz="1000" i="1">
                                      <a:solidFill>
                                        <a:schemeClr val="bg1"/>
                                      </a:solidFill>
                                      <a:latin typeface="Cambria Math" panose="02040503050406030204" pitchFamily="18" charset="0"/>
                                    </a:rPr>
                                    <m:t>𝑡</m:t>
                                  </m:r>
                                </m:sub>
                              </m:sSub>
                            </m:e>
                          </m:d>
                          <m:r>
                            <a:rPr lang="fr-FR" sz="1000" i="0">
                              <a:solidFill>
                                <a:schemeClr val="bg1"/>
                              </a:solidFill>
                              <a:latin typeface="Cambria Math" panose="02040503050406030204" pitchFamily="18" charset="0"/>
                            </a:rPr>
                            <m:t>←</m:t>
                          </m:r>
                          <m:d>
                            <m:dPr>
                              <m:ctrlPr>
                                <a:rPr lang="fr-FR" sz="1000" i="1">
                                  <a:solidFill>
                                    <a:schemeClr val="bg1"/>
                                  </a:solidFill>
                                  <a:latin typeface="Cambria Math" panose="02040503050406030204" pitchFamily="18" charset="0"/>
                                </a:rPr>
                              </m:ctrlPr>
                            </m:dPr>
                            <m:e>
                              <m:r>
                                <a:rPr lang="fr-FR" sz="1000" i="0">
                                  <a:solidFill>
                                    <a:schemeClr val="bg1"/>
                                  </a:solidFill>
                                  <a:latin typeface="Cambria Math" panose="02040503050406030204" pitchFamily="18" charset="0"/>
                                </a:rPr>
                                <m:t>1−</m:t>
                              </m:r>
                              <m:r>
                                <a:rPr lang="fr-FR" sz="1000" i="1">
                                  <a:solidFill>
                                    <a:schemeClr val="bg1"/>
                                  </a:solidFill>
                                  <a:latin typeface="Cambria Math" panose="02040503050406030204" pitchFamily="18" charset="0"/>
                                </a:rPr>
                                <m:t>𝛼</m:t>
                              </m:r>
                            </m:e>
                          </m:d>
                          <m:r>
                            <a:rPr lang="fr-FR" sz="1000" i="1">
                              <a:solidFill>
                                <a:schemeClr val="bg1"/>
                              </a:solidFill>
                              <a:latin typeface="Cambria Math" panose="02040503050406030204" pitchFamily="18" charset="0"/>
                            </a:rPr>
                            <m:t>𝑄</m:t>
                          </m:r>
                          <m:d>
                            <m:dPr>
                              <m:ctrlPr>
                                <a:rPr lang="fr-FR" sz="1000" i="1">
                                  <a:solidFill>
                                    <a:schemeClr val="bg1"/>
                                  </a:solidFill>
                                  <a:latin typeface="Cambria Math" panose="02040503050406030204" pitchFamily="18" charset="0"/>
                                </a:rPr>
                              </m:ctrlPr>
                            </m:dPr>
                            <m:e>
                              <m:sSub>
                                <m:sSubPr>
                                  <m:ctrlPr>
                                    <a:rPr lang="fr-FR" sz="1000" i="1">
                                      <a:solidFill>
                                        <a:schemeClr val="bg1"/>
                                      </a:solidFill>
                                      <a:latin typeface="Cambria Math" panose="02040503050406030204" pitchFamily="18" charset="0"/>
                                    </a:rPr>
                                  </m:ctrlPr>
                                </m:sSubPr>
                                <m:e>
                                  <m:r>
                                    <a:rPr lang="fr-FR" sz="1000" i="1">
                                      <a:solidFill>
                                        <a:schemeClr val="bg1"/>
                                      </a:solidFill>
                                      <a:latin typeface="Cambria Math" panose="02040503050406030204" pitchFamily="18" charset="0"/>
                                    </a:rPr>
                                    <m:t>𝑆</m:t>
                                  </m:r>
                                </m:e>
                                <m:sub>
                                  <m:r>
                                    <a:rPr lang="fr-FR" sz="1000" i="1">
                                      <a:solidFill>
                                        <a:schemeClr val="bg1"/>
                                      </a:solidFill>
                                      <a:latin typeface="Cambria Math" panose="02040503050406030204" pitchFamily="18" charset="0"/>
                                    </a:rPr>
                                    <m:t>𝑡</m:t>
                                  </m:r>
                                </m:sub>
                              </m:sSub>
                              <m:r>
                                <a:rPr lang="fr-FR" sz="1000">
                                  <a:solidFill>
                                    <a:schemeClr val="bg1"/>
                                  </a:solidFill>
                                  <a:latin typeface="Cambria Math" panose="02040503050406030204" pitchFamily="18" charset="0"/>
                                </a:rPr>
                                <m:t>,</m:t>
                              </m:r>
                              <m:sSub>
                                <m:sSubPr>
                                  <m:ctrlPr>
                                    <a:rPr lang="fr-FR" sz="1000" i="1">
                                      <a:solidFill>
                                        <a:schemeClr val="bg1"/>
                                      </a:solidFill>
                                      <a:latin typeface="Cambria Math" panose="02040503050406030204" pitchFamily="18" charset="0"/>
                                    </a:rPr>
                                  </m:ctrlPr>
                                </m:sSubPr>
                                <m:e>
                                  <m:r>
                                    <a:rPr lang="fr-FR" sz="1000" i="1">
                                      <a:solidFill>
                                        <a:schemeClr val="bg1"/>
                                      </a:solidFill>
                                      <a:latin typeface="Cambria Math" panose="02040503050406030204" pitchFamily="18" charset="0"/>
                                    </a:rPr>
                                    <m:t>𝐴</m:t>
                                  </m:r>
                                </m:e>
                                <m:sub>
                                  <m:r>
                                    <a:rPr lang="fr-FR" sz="1000" i="1">
                                      <a:solidFill>
                                        <a:schemeClr val="bg1"/>
                                      </a:solidFill>
                                      <a:latin typeface="Cambria Math" panose="02040503050406030204" pitchFamily="18" charset="0"/>
                                    </a:rPr>
                                    <m:t>𝑡</m:t>
                                  </m:r>
                                </m:sub>
                              </m:sSub>
                            </m:e>
                          </m:d>
                          <m:r>
                            <a:rPr lang="fr-FR" sz="1000" i="0">
                              <a:solidFill>
                                <a:schemeClr val="bg1"/>
                              </a:solidFill>
                              <a:latin typeface="Cambria Math" panose="02040503050406030204" pitchFamily="18" charset="0"/>
                            </a:rPr>
                            <m:t>+</m:t>
                          </m:r>
                          <m:r>
                            <a:rPr lang="fr-FR" sz="1000" i="1">
                              <a:solidFill>
                                <a:schemeClr val="bg1"/>
                              </a:solidFill>
                              <a:latin typeface="Cambria Math" panose="02040503050406030204" pitchFamily="18" charset="0"/>
                            </a:rPr>
                            <m:t>𝛼</m:t>
                          </m:r>
                          <m:r>
                            <a:rPr lang="fr-FR" sz="1000" i="0">
                              <a:solidFill>
                                <a:schemeClr val="bg1"/>
                              </a:solidFill>
                              <a:latin typeface="Cambria Math" panose="02040503050406030204" pitchFamily="18" charset="0"/>
                            </a:rPr>
                            <m:t>(</m:t>
                          </m:r>
                          <m:sSub>
                            <m:sSubPr>
                              <m:ctrlPr>
                                <a:rPr lang="fr-FR" sz="1000" i="1">
                                  <a:solidFill>
                                    <a:schemeClr val="bg1"/>
                                  </a:solidFill>
                                  <a:latin typeface="Cambria Math" panose="02040503050406030204" pitchFamily="18" charset="0"/>
                                </a:rPr>
                              </m:ctrlPr>
                            </m:sSubPr>
                            <m:e>
                              <m:r>
                                <a:rPr lang="fr-FR" sz="1000" i="1">
                                  <a:solidFill>
                                    <a:schemeClr val="bg1"/>
                                  </a:solidFill>
                                  <a:latin typeface="Cambria Math" panose="02040503050406030204" pitchFamily="18" charset="0"/>
                                </a:rPr>
                                <m:t>𝑅</m:t>
                              </m:r>
                            </m:e>
                            <m:sub>
                              <m:r>
                                <a:rPr lang="fr-FR" sz="1000" i="1">
                                  <a:solidFill>
                                    <a:schemeClr val="bg1"/>
                                  </a:solidFill>
                                  <a:latin typeface="Cambria Math" panose="02040503050406030204" pitchFamily="18" charset="0"/>
                                </a:rPr>
                                <m:t>𝑡</m:t>
                              </m:r>
                              <m:r>
                                <a:rPr lang="fr-FR" sz="1000">
                                  <a:solidFill>
                                    <a:schemeClr val="bg1"/>
                                  </a:solidFill>
                                  <a:latin typeface="Cambria Math" panose="02040503050406030204" pitchFamily="18" charset="0"/>
                                </a:rPr>
                                <m:t>+1</m:t>
                              </m:r>
                            </m:sub>
                          </m:sSub>
                          <m:r>
                            <a:rPr lang="fr-FR" sz="1000" i="0">
                              <a:solidFill>
                                <a:schemeClr val="bg1"/>
                              </a:solidFill>
                              <a:latin typeface="Cambria Math" panose="02040503050406030204" pitchFamily="18" charset="0"/>
                            </a:rPr>
                            <m:t>+</m:t>
                          </m:r>
                          <m:r>
                            <a:rPr lang="fr-FR" sz="1000" i="1">
                              <a:solidFill>
                                <a:schemeClr val="bg1"/>
                              </a:solidFill>
                              <a:latin typeface="Cambria Math" panose="02040503050406030204" pitchFamily="18" charset="0"/>
                            </a:rPr>
                            <m:t>𝛾</m:t>
                          </m:r>
                          <m:sSub>
                            <m:sSubPr>
                              <m:ctrlPr>
                                <a:rPr lang="fr-FR" sz="1000" i="1">
                                  <a:solidFill>
                                    <a:schemeClr val="bg1"/>
                                  </a:solidFill>
                                  <a:latin typeface="Cambria Math" panose="02040503050406030204" pitchFamily="18" charset="0"/>
                                </a:rPr>
                              </m:ctrlPr>
                            </m:sSubPr>
                            <m:e>
                              <m:r>
                                <a:rPr lang="fr-FR" sz="1000" i="1">
                                  <a:solidFill>
                                    <a:schemeClr val="bg1"/>
                                  </a:solidFill>
                                  <a:latin typeface="Cambria Math" panose="02040503050406030204" pitchFamily="18" charset="0"/>
                                </a:rPr>
                                <m:t>𝑚𝑎𝑥</m:t>
                              </m:r>
                            </m:e>
                            <m:sub>
                              <m:r>
                                <a:rPr lang="fr-FR" sz="1000" i="1">
                                  <a:solidFill>
                                    <a:schemeClr val="bg1"/>
                                  </a:solidFill>
                                  <a:latin typeface="Cambria Math" panose="02040503050406030204" pitchFamily="18" charset="0"/>
                                </a:rPr>
                                <m:t>𝑎</m:t>
                              </m:r>
                            </m:sub>
                          </m:sSub>
                          <m:r>
                            <a:rPr lang="fr-FR" sz="1000" i="1">
                              <a:solidFill>
                                <a:schemeClr val="bg1"/>
                              </a:solidFill>
                              <a:latin typeface="Cambria Math" panose="02040503050406030204" pitchFamily="18" charset="0"/>
                            </a:rPr>
                            <m:t>𝑄</m:t>
                          </m:r>
                          <m:d>
                            <m:dPr>
                              <m:ctrlPr>
                                <a:rPr lang="fr-FR" sz="1000" i="1">
                                  <a:solidFill>
                                    <a:schemeClr val="bg1"/>
                                  </a:solidFill>
                                  <a:latin typeface="Cambria Math" panose="02040503050406030204" pitchFamily="18" charset="0"/>
                                </a:rPr>
                              </m:ctrlPr>
                            </m:dPr>
                            <m:e>
                              <m:sSub>
                                <m:sSubPr>
                                  <m:ctrlPr>
                                    <a:rPr lang="fr-FR" sz="1000" i="1">
                                      <a:solidFill>
                                        <a:schemeClr val="bg1"/>
                                      </a:solidFill>
                                      <a:latin typeface="Cambria Math" panose="02040503050406030204" pitchFamily="18" charset="0"/>
                                    </a:rPr>
                                  </m:ctrlPr>
                                </m:sSubPr>
                                <m:e>
                                  <m:r>
                                    <a:rPr lang="fr-FR" sz="1000" i="1">
                                      <a:solidFill>
                                        <a:schemeClr val="bg1"/>
                                      </a:solidFill>
                                      <a:latin typeface="Cambria Math" panose="02040503050406030204" pitchFamily="18" charset="0"/>
                                    </a:rPr>
                                    <m:t>𝑆</m:t>
                                  </m:r>
                                </m:e>
                                <m:sub>
                                  <m:r>
                                    <a:rPr lang="fr-FR" sz="1000" i="1">
                                      <a:solidFill>
                                        <a:schemeClr val="bg1"/>
                                      </a:solidFill>
                                      <a:latin typeface="Cambria Math" panose="02040503050406030204" pitchFamily="18" charset="0"/>
                                    </a:rPr>
                                    <m:t>𝑡</m:t>
                                  </m:r>
                                  <m:r>
                                    <a:rPr lang="fr-FR" sz="1000">
                                      <a:solidFill>
                                        <a:schemeClr val="bg1"/>
                                      </a:solidFill>
                                      <a:latin typeface="Cambria Math" panose="02040503050406030204" pitchFamily="18" charset="0"/>
                                    </a:rPr>
                                    <m:t>+1</m:t>
                                  </m:r>
                                </m:sub>
                              </m:sSub>
                              <m:r>
                                <a:rPr lang="fr-FR" sz="1000">
                                  <a:solidFill>
                                    <a:schemeClr val="bg1"/>
                                  </a:solidFill>
                                  <a:latin typeface="Cambria Math" panose="02040503050406030204" pitchFamily="18" charset="0"/>
                                </a:rPr>
                                <m:t>,</m:t>
                              </m:r>
                              <m:r>
                                <a:rPr lang="fr-FR" sz="1000" i="1">
                                  <a:solidFill>
                                    <a:schemeClr val="bg1"/>
                                  </a:solidFill>
                                  <a:latin typeface="Cambria Math" panose="02040503050406030204" pitchFamily="18" charset="0"/>
                                </a:rPr>
                                <m:t>𝑎</m:t>
                              </m:r>
                            </m:e>
                          </m:d>
                        </m:e>
                      </m:d>
                    </m:oMath>
                  </m:oMathPara>
                </a14:m>
                <a:endParaRPr lang="fr-FR" sz="1000" dirty="0">
                  <a:solidFill>
                    <a:schemeClr val="bg1"/>
                  </a:solidFill>
                </a:endParaRPr>
              </a:p>
            </p:txBody>
          </p:sp>
        </mc:Choice>
        <mc:Fallback xmlns="">
          <p:sp>
            <p:nvSpPr>
              <p:cNvPr id="13" name="Rectangle 12">
                <a:extLst>
                  <a:ext uri="{FF2B5EF4-FFF2-40B4-BE49-F238E27FC236}">
                    <a16:creationId xmlns:a16="http://schemas.microsoft.com/office/drawing/2014/main" id="{00AB10CF-4A29-CB4C-B6F7-949607360881}"/>
                  </a:ext>
                </a:extLst>
              </p:cNvPr>
              <p:cNvSpPr>
                <a:spLocks noRot="1" noChangeAspect="1" noMove="1" noResize="1" noEditPoints="1" noAdjustHandles="1" noChangeArrowheads="1" noChangeShapeType="1" noTextEdit="1"/>
              </p:cNvSpPr>
              <p:nvPr/>
            </p:nvSpPr>
            <p:spPr>
              <a:xfrm>
                <a:off x="-232429" y="4215965"/>
                <a:ext cx="3922347" cy="266035"/>
              </a:xfrm>
              <a:prstGeom prst="rect">
                <a:avLst/>
              </a:prstGeom>
              <a:blipFill>
                <a:blip r:embed="rId3"/>
                <a:stretch>
                  <a:fillRect t="-113636" b="-168182"/>
                </a:stretch>
              </a:blipFill>
            </p:spPr>
            <p:txBody>
              <a:bodyPr/>
              <a:lstStyle/>
              <a:p>
                <a:r>
                  <a:rPr lang="fr-FR">
                    <a:noFill/>
                  </a:rPr>
                  <a:t> </a:t>
                </a:r>
              </a:p>
            </p:txBody>
          </p:sp>
        </mc:Fallback>
      </mc:AlternateContent>
      <p:pic>
        <p:nvPicPr>
          <p:cNvPr id="3" name="Image 2">
            <a:extLst>
              <a:ext uri="{FF2B5EF4-FFF2-40B4-BE49-F238E27FC236}">
                <a16:creationId xmlns:a16="http://schemas.microsoft.com/office/drawing/2014/main" id="{8052FA4F-29DE-E149-8A56-B9CA952C0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0" y="2981804"/>
            <a:ext cx="4537046" cy="3349909"/>
          </a:xfrm>
          <a:prstGeom prst="rect">
            <a:avLst/>
          </a:prstGeom>
        </p:spPr>
      </p:pic>
      <p:sp>
        <p:nvSpPr>
          <p:cNvPr id="4" name="ZoneTexte 3">
            <a:extLst>
              <a:ext uri="{FF2B5EF4-FFF2-40B4-BE49-F238E27FC236}">
                <a16:creationId xmlns:a16="http://schemas.microsoft.com/office/drawing/2014/main" id="{72A0F4B2-82F5-3C4D-B817-B7CEFF5C8749}"/>
              </a:ext>
            </a:extLst>
          </p:cNvPr>
          <p:cNvSpPr txBox="1"/>
          <p:nvPr/>
        </p:nvSpPr>
        <p:spPr>
          <a:xfrm>
            <a:off x="2518508" y="5099079"/>
            <a:ext cx="2319131" cy="307777"/>
          </a:xfrm>
          <a:prstGeom prst="rect">
            <a:avLst/>
          </a:prstGeom>
          <a:noFill/>
        </p:spPr>
        <p:txBody>
          <a:bodyPr wrap="square" rtlCol="0">
            <a:spAutoFit/>
          </a:bodyPr>
          <a:lstStyle/>
          <a:p>
            <a:r>
              <a:rPr lang="fr-FR" sz="1400" dirty="0"/>
              <a:t>activation </a:t>
            </a:r>
            <a:r>
              <a:rPr lang="en-GB" sz="1400" dirty="0"/>
              <a:t>function</a:t>
            </a:r>
          </a:p>
        </p:txBody>
      </p:sp>
      <p:sp>
        <p:nvSpPr>
          <p:cNvPr id="12" name="TextBox 32">
            <a:extLst>
              <a:ext uri="{FF2B5EF4-FFF2-40B4-BE49-F238E27FC236}">
                <a16:creationId xmlns:a16="http://schemas.microsoft.com/office/drawing/2014/main" id="{878E20E0-D18F-3F47-9050-E857996B7908}"/>
              </a:ext>
            </a:extLst>
          </p:cNvPr>
          <p:cNvSpPr txBox="1"/>
          <p:nvPr/>
        </p:nvSpPr>
        <p:spPr>
          <a:xfrm>
            <a:off x="4479239" y="3649312"/>
            <a:ext cx="2336431" cy="389513"/>
          </a:xfrm>
          <a:prstGeom prst="roundRect">
            <a:avLst>
              <a:gd name="adj" fmla="val 50000"/>
            </a:avLst>
          </a:prstGeom>
          <a:solidFill>
            <a:schemeClr val="accent2"/>
          </a:solidFill>
        </p:spPr>
        <p:txBody>
          <a:bodyPr wrap="square" rtlCol="0" anchor="ctr">
            <a:spAutoFit/>
          </a:bodyPr>
          <a:lstStyle/>
          <a:p>
            <a:r>
              <a:rPr lang="en-US" altLang="ko-KR" sz="1200" b="1" dirty="0">
                <a:solidFill>
                  <a:schemeClr val="bg1"/>
                </a:solidFill>
                <a:cs typeface="Arial" pitchFamily="34" charset="0"/>
              </a:rPr>
              <a:t>Linear part </a:t>
            </a:r>
            <a:endParaRPr lang="ko-KR" altLang="en-US" sz="1200" b="1" dirty="0">
              <a:solidFill>
                <a:schemeClr val="bg1"/>
              </a:solidFill>
              <a:cs typeface="Arial" pitchFamily="34" charset="0"/>
            </a:endParaRPr>
          </a:p>
        </p:txBody>
      </p:sp>
      <mc:AlternateContent xmlns:mc="http://schemas.openxmlformats.org/markup-compatibility/2006" xmlns:a14="http://schemas.microsoft.com/office/drawing/2010/main">
        <mc:Choice Requires="a14">
          <p:sp>
            <p:nvSpPr>
              <p:cNvPr id="14" name="TextBox 33">
                <a:extLst>
                  <a:ext uri="{FF2B5EF4-FFF2-40B4-BE49-F238E27FC236}">
                    <a16:creationId xmlns:a16="http://schemas.microsoft.com/office/drawing/2014/main" id="{4900A09C-8042-3C4E-BFC8-F6F2BFD007B6}"/>
                  </a:ext>
                </a:extLst>
              </p:cNvPr>
              <p:cNvSpPr txBox="1"/>
              <p:nvPr/>
            </p:nvSpPr>
            <p:spPr>
              <a:xfrm>
                <a:off x="4479240" y="4033026"/>
                <a:ext cx="2336430" cy="1169551"/>
              </a:xfrm>
              <a:prstGeom prst="rect">
                <a:avLst/>
              </a:prstGeom>
              <a:noFill/>
            </p:spPr>
            <p:txBody>
              <a:bodyPr wrap="square" rtlCol="0">
                <a:spAutoFit/>
              </a:bodyPr>
              <a:lstStyle/>
              <a:p>
                <a14:m>
                  <m:oMath xmlns:m="http://schemas.openxmlformats.org/officeDocument/2006/math">
                    <m:r>
                      <a:rPr lang="fr-FR" sz="1400" b="0" i="1" smtClean="0">
                        <a:solidFill>
                          <a:schemeClr val="tx1">
                            <a:lumMod val="75000"/>
                            <a:lumOff val="25000"/>
                          </a:schemeClr>
                        </a:solidFill>
                        <a:latin typeface="Cambria Math" panose="02040503050406030204" pitchFamily="18" charset="0"/>
                      </a:rPr>
                      <m:t>𝑠</m:t>
                    </m:r>
                    <m:r>
                      <a:rPr lang="fr-FR" sz="1400" b="0" i="1" smtClean="0">
                        <a:solidFill>
                          <a:schemeClr val="tx1">
                            <a:lumMod val="75000"/>
                            <a:lumOff val="25000"/>
                          </a:schemeClr>
                        </a:solidFill>
                        <a:latin typeface="Cambria Math" panose="02040503050406030204" pitchFamily="18" charset="0"/>
                      </a:rPr>
                      <m:t>=</m:t>
                    </m:r>
                    <m:acc>
                      <m:accPr>
                        <m:chr m:val="⃗"/>
                        <m:ctrlPr>
                          <a:rPr lang="fr-FR" sz="1400" b="0" i="1" smtClean="0">
                            <a:solidFill>
                              <a:schemeClr val="tx1">
                                <a:lumMod val="75000"/>
                                <a:lumOff val="25000"/>
                              </a:schemeClr>
                            </a:solidFill>
                            <a:latin typeface="Cambria Math" panose="02040503050406030204" pitchFamily="18" charset="0"/>
                          </a:rPr>
                        </m:ctrlPr>
                      </m:accPr>
                      <m:e>
                        <m:r>
                          <a:rPr lang="fr-FR" sz="1400" b="0" i="1" smtClean="0">
                            <a:solidFill>
                              <a:schemeClr val="tx1">
                                <a:lumMod val="75000"/>
                                <a:lumOff val="25000"/>
                              </a:schemeClr>
                            </a:solidFill>
                            <a:latin typeface="Cambria Math" panose="02040503050406030204" pitchFamily="18" charset="0"/>
                          </a:rPr>
                          <m:t>𝑤</m:t>
                        </m:r>
                      </m:e>
                    </m:acc>
                    <m:r>
                      <a:rPr lang="fr-FR" sz="1400" b="0" i="1" smtClean="0">
                        <a:solidFill>
                          <a:schemeClr val="tx1">
                            <a:lumMod val="75000"/>
                            <a:lumOff val="25000"/>
                          </a:schemeClr>
                        </a:solidFill>
                        <a:latin typeface="Cambria Math" panose="02040503050406030204" pitchFamily="18" charset="0"/>
                      </a:rPr>
                      <m:t>𝑇</m:t>
                    </m:r>
                    <m:r>
                      <a:rPr lang="fr-FR" sz="1400" b="0" i="1" smtClean="0">
                        <a:solidFill>
                          <a:schemeClr val="tx1">
                            <a:lumMod val="75000"/>
                            <a:lumOff val="25000"/>
                          </a:schemeClr>
                        </a:solidFill>
                        <a:latin typeface="Cambria Math" panose="02040503050406030204" pitchFamily="18" charset="0"/>
                      </a:rPr>
                      <m:t>.</m:t>
                    </m:r>
                    <m:acc>
                      <m:accPr>
                        <m:chr m:val="⃗"/>
                        <m:ctrlPr>
                          <a:rPr lang="fr-FR" sz="1400" i="1">
                            <a:solidFill>
                              <a:schemeClr val="tx1">
                                <a:lumMod val="75000"/>
                                <a:lumOff val="25000"/>
                              </a:schemeClr>
                            </a:solidFill>
                            <a:latin typeface="Cambria Math" panose="02040503050406030204" pitchFamily="18" charset="0"/>
                          </a:rPr>
                        </m:ctrlPr>
                      </m:accPr>
                      <m:e>
                        <m:r>
                          <a:rPr lang="fr-FR" sz="1400" b="0" i="1" smtClean="0">
                            <a:solidFill>
                              <a:schemeClr val="tx1">
                                <a:lumMod val="75000"/>
                                <a:lumOff val="25000"/>
                              </a:schemeClr>
                            </a:solidFill>
                            <a:latin typeface="Cambria Math" panose="02040503050406030204" pitchFamily="18" charset="0"/>
                          </a:rPr>
                          <m:t>𝑥</m:t>
                        </m:r>
                      </m:e>
                    </m:acc>
                    <m:r>
                      <a:rPr lang="fr-FR" sz="1400" b="0" i="1" smtClean="0">
                        <a:solidFill>
                          <a:schemeClr val="tx1">
                            <a:lumMod val="75000"/>
                            <a:lumOff val="25000"/>
                          </a:schemeClr>
                        </a:solidFill>
                        <a:latin typeface="Cambria Math" panose="02040503050406030204" pitchFamily="18" charset="0"/>
                      </a:rPr>
                      <m:t>+</m:t>
                    </m:r>
                    <m:r>
                      <a:rPr lang="fr-FR" sz="1400" b="0" i="1" smtClean="0">
                        <a:solidFill>
                          <a:schemeClr val="tx1">
                            <a:lumMod val="75000"/>
                            <a:lumOff val="25000"/>
                          </a:schemeClr>
                        </a:solidFill>
                        <a:latin typeface="Cambria Math" panose="02040503050406030204" pitchFamily="18" charset="0"/>
                      </a:rPr>
                      <m:t>𝑏</m:t>
                    </m:r>
                  </m:oMath>
                </a14:m>
                <a:r>
                  <a:rPr lang="en-GB" sz="1400" dirty="0">
                    <a:solidFill>
                      <a:schemeClr val="tx1">
                        <a:lumMod val="75000"/>
                        <a:lumOff val="25000"/>
                      </a:schemeClr>
                    </a:solidFill>
                  </a:rPr>
                  <a:t> with </a:t>
                </a:r>
                <a14:m>
                  <m:oMath xmlns:m="http://schemas.openxmlformats.org/officeDocument/2006/math">
                    <m:acc>
                      <m:accPr>
                        <m:chr m:val="⃗"/>
                        <m:ctrlPr>
                          <a:rPr lang="fr-FR" sz="1400" i="1">
                            <a:solidFill>
                              <a:schemeClr val="tx1">
                                <a:lumMod val="75000"/>
                                <a:lumOff val="25000"/>
                              </a:schemeClr>
                            </a:solidFill>
                            <a:latin typeface="Cambria Math" panose="02040503050406030204" pitchFamily="18" charset="0"/>
                          </a:rPr>
                        </m:ctrlPr>
                      </m:accPr>
                      <m:e>
                        <m:r>
                          <a:rPr lang="fr-FR" sz="1400" i="1">
                            <a:solidFill>
                              <a:schemeClr val="tx1">
                                <a:lumMod val="75000"/>
                                <a:lumOff val="25000"/>
                              </a:schemeClr>
                            </a:solidFill>
                            <a:latin typeface="Cambria Math" panose="02040503050406030204" pitchFamily="18" charset="0"/>
                          </a:rPr>
                          <m:t>𝑤</m:t>
                        </m:r>
                      </m:e>
                    </m:acc>
                  </m:oMath>
                </a14:m>
                <a:r>
                  <a:rPr lang="en-GB" sz="1400" dirty="0">
                    <a:solidFill>
                      <a:schemeClr val="tx1">
                        <a:lumMod val="75000"/>
                        <a:lumOff val="25000"/>
                      </a:schemeClr>
                    </a:solidFill>
                  </a:rPr>
                  <a:t> of coordinates</a:t>
                </a:r>
              </a:p>
              <a:p>
                <a14:m>
                  <m:oMath xmlns:m="http://schemas.openxmlformats.org/officeDocument/2006/math">
                    <m:sSub>
                      <m:sSubPr>
                        <m:ctrlPr>
                          <a:rPr lang="en-GB" sz="1400" i="1" smtClean="0">
                            <a:solidFill>
                              <a:schemeClr val="tx1">
                                <a:lumMod val="75000"/>
                                <a:lumOff val="25000"/>
                              </a:schemeClr>
                            </a:solidFill>
                            <a:latin typeface="Cambria Math" panose="02040503050406030204" pitchFamily="18" charset="0"/>
                          </a:rPr>
                        </m:ctrlPr>
                      </m:sSubPr>
                      <m:e>
                        <m:r>
                          <a:rPr lang="fr-FR" sz="1400" b="0" i="1" smtClean="0">
                            <a:solidFill>
                              <a:schemeClr val="tx1">
                                <a:lumMod val="75000"/>
                                <a:lumOff val="25000"/>
                              </a:schemeClr>
                            </a:solidFill>
                            <a:latin typeface="Cambria Math" panose="02040503050406030204" pitchFamily="18" charset="0"/>
                          </a:rPr>
                          <m:t>𝑤</m:t>
                        </m:r>
                      </m:e>
                      <m:sub>
                        <m:r>
                          <a:rPr lang="fr-FR" sz="1400" b="0" i="1" smtClean="0">
                            <a:solidFill>
                              <a:schemeClr val="tx1">
                                <a:lumMod val="75000"/>
                                <a:lumOff val="25000"/>
                              </a:schemeClr>
                            </a:solidFill>
                            <a:latin typeface="Cambria Math" panose="02040503050406030204" pitchFamily="18" charset="0"/>
                          </a:rPr>
                          <m:t>1</m:t>
                        </m:r>
                      </m:sub>
                    </m:sSub>
                    <m:r>
                      <a:rPr lang="fr-FR" sz="1400" b="0" i="1" smtClean="0">
                        <a:solidFill>
                          <a:schemeClr val="tx1">
                            <a:lumMod val="75000"/>
                            <a:lumOff val="25000"/>
                          </a:schemeClr>
                        </a:solidFill>
                        <a:latin typeface="Cambria Math" panose="02040503050406030204" pitchFamily="18" charset="0"/>
                      </a:rPr>
                      <m:t>,</m:t>
                    </m:r>
                  </m:oMath>
                </a14:m>
                <a:r>
                  <a:rPr lang="en-GB" sz="1400" dirty="0">
                    <a:solidFill>
                      <a:schemeClr val="tx1">
                        <a:lumMod val="75000"/>
                        <a:lumOff val="25000"/>
                      </a:schemeClr>
                    </a:solidFill>
                  </a:rPr>
                  <a:t> </a:t>
                </a:r>
                <a14:m>
                  <m:oMath xmlns:m="http://schemas.openxmlformats.org/officeDocument/2006/math">
                    <m:sSub>
                      <m:sSubPr>
                        <m:ctrlPr>
                          <a:rPr lang="en-GB" sz="1400" i="1">
                            <a:solidFill>
                              <a:schemeClr val="tx1">
                                <a:lumMod val="75000"/>
                                <a:lumOff val="25000"/>
                              </a:schemeClr>
                            </a:solidFill>
                            <a:latin typeface="Cambria Math" panose="02040503050406030204" pitchFamily="18" charset="0"/>
                          </a:rPr>
                        </m:ctrlPr>
                      </m:sSubPr>
                      <m:e>
                        <m:r>
                          <a:rPr lang="fr-FR" sz="1400" i="1">
                            <a:solidFill>
                              <a:schemeClr val="tx1">
                                <a:lumMod val="75000"/>
                                <a:lumOff val="25000"/>
                              </a:schemeClr>
                            </a:solidFill>
                            <a:latin typeface="Cambria Math" panose="02040503050406030204" pitchFamily="18" charset="0"/>
                          </a:rPr>
                          <m:t>𝑤</m:t>
                        </m:r>
                      </m:e>
                      <m:sub>
                        <m:r>
                          <a:rPr lang="fr-FR" sz="1400" b="0" i="1" smtClean="0">
                            <a:solidFill>
                              <a:schemeClr val="tx1">
                                <a:lumMod val="75000"/>
                                <a:lumOff val="25000"/>
                              </a:schemeClr>
                            </a:solidFill>
                            <a:latin typeface="Cambria Math" panose="02040503050406030204" pitchFamily="18" charset="0"/>
                          </a:rPr>
                          <m:t>2</m:t>
                        </m:r>
                      </m:sub>
                    </m:sSub>
                    <m:r>
                      <a:rPr lang="fr-FR" sz="1400" b="0" i="1" smtClean="0">
                        <a:solidFill>
                          <a:schemeClr val="tx1">
                            <a:lumMod val="75000"/>
                            <a:lumOff val="25000"/>
                          </a:schemeClr>
                        </a:solidFill>
                        <a:latin typeface="Cambria Math" panose="02040503050406030204" pitchFamily="18" charset="0"/>
                      </a:rPr>
                      <m:t>…</m:t>
                    </m:r>
                    <m:sSub>
                      <m:sSubPr>
                        <m:ctrlPr>
                          <a:rPr lang="en-GB" sz="1400" i="1">
                            <a:solidFill>
                              <a:schemeClr val="tx1">
                                <a:lumMod val="75000"/>
                                <a:lumOff val="25000"/>
                              </a:schemeClr>
                            </a:solidFill>
                            <a:latin typeface="Cambria Math" panose="02040503050406030204" pitchFamily="18" charset="0"/>
                          </a:rPr>
                        </m:ctrlPr>
                      </m:sSubPr>
                      <m:e>
                        <m:r>
                          <a:rPr lang="fr-FR" sz="1400" i="1">
                            <a:solidFill>
                              <a:schemeClr val="tx1">
                                <a:lumMod val="75000"/>
                                <a:lumOff val="25000"/>
                              </a:schemeClr>
                            </a:solidFill>
                            <a:latin typeface="Cambria Math" panose="02040503050406030204" pitchFamily="18" charset="0"/>
                          </a:rPr>
                          <m:t>𝑤</m:t>
                        </m:r>
                      </m:e>
                      <m:sub>
                        <m:r>
                          <a:rPr lang="fr-FR" sz="1400" b="0" i="1" smtClean="0">
                            <a:solidFill>
                              <a:schemeClr val="tx1">
                                <a:lumMod val="75000"/>
                                <a:lumOff val="25000"/>
                              </a:schemeClr>
                            </a:solidFill>
                            <a:latin typeface="Cambria Math" panose="02040503050406030204" pitchFamily="18" charset="0"/>
                          </a:rPr>
                          <m:t>𝑚</m:t>
                        </m:r>
                      </m:sub>
                    </m:sSub>
                  </m:oMath>
                </a14:m>
                <a:r>
                  <a:rPr lang="en-GB" sz="1400" dirty="0">
                    <a:solidFill>
                      <a:schemeClr val="tx1">
                        <a:lumMod val="75000"/>
                        <a:lumOff val="25000"/>
                      </a:schemeClr>
                    </a:solidFill>
                  </a:rPr>
                  <a:t>, the synaptic weight vector and </a:t>
                </a:r>
                <a14:m>
                  <m:oMath xmlns:m="http://schemas.openxmlformats.org/officeDocument/2006/math">
                    <m:r>
                      <a:rPr lang="fr-FR" sz="1400" b="0" i="1" smtClean="0">
                        <a:solidFill>
                          <a:schemeClr val="tx1">
                            <a:lumMod val="75000"/>
                            <a:lumOff val="25000"/>
                          </a:schemeClr>
                        </a:solidFill>
                        <a:latin typeface="Cambria Math" panose="02040503050406030204" pitchFamily="18" charset="0"/>
                      </a:rPr>
                      <m:t>𝑏</m:t>
                    </m:r>
                    <m:r>
                      <a:rPr lang="fr-FR" sz="1400" i="1">
                        <a:solidFill>
                          <a:schemeClr val="tx1">
                            <a:lumMod val="75000"/>
                            <a:lumOff val="25000"/>
                          </a:schemeClr>
                        </a:solidFill>
                        <a:latin typeface="Cambria Math" panose="02040503050406030204" pitchFamily="18" charset="0"/>
                      </a:rPr>
                      <m:t> </m:t>
                    </m:r>
                  </m:oMath>
                </a14:m>
                <a:r>
                  <a:rPr lang="en-GB" sz="1400" dirty="0">
                    <a:solidFill>
                      <a:schemeClr val="tx1">
                        <a:lumMod val="75000"/>
                        <a:lumOff val="25000"/>
                      </a:schemeClr>
                    </a:solidFill>
                  </a:rPr>
                  <a:t>the bias;</a:t>
                </a:r>
              </a:p>
            </p:txBody>
          </p:sp>
        </mc:Choice>
        <mc:Fallback xmlns="">
          <p:sp>
            <p:nvSpPr>
              <p:cNvPr id="14" name="TextBox 33">
                <a:extLst>
                  <a:ext uri="{FF2B5EF4-FFF2-40B4-BE49-F238E27FC236}">
                    <a16:creationId xmlns:a16="http://schemas.microsoft.com/office/drawing/2014/main" id="{4900A09C-8042-3C4E-BFC8-F6F2BFD007B6}"/>
                  </a:ext>
                </a:extLst>
              </p:cNvPr>
              <p:cNvSpPr txBox="1">
                <a:spLocks noRot="1" noChangeAspect="1" noMove="1" noResize="1" noEditPoints="1" noAdjustHandles="1" noChangeArrowheads="1" noChangeShapeType="1" noTextEdit="1"/>
              </p:cNvSpPr>
              <p:nvPr/>
            </p:nvSpPr>
            <p:spPr>
              <a:xfrm>
                <a:off x="4479240" y="4033026"/>
                <a:ext cx="2336430" cy="1169551"/>
              </a:xfrm>
              <a:prstGeom prst="rect">
                <a:avLst/>
              </a:prstGeom>
              <a:blipFill>
                <a:blip r:embed="rId5"/>
                <a:stretch>
                  <a:fillRect l="-541" t="-1075" b="-3226"/>
                </a:stretch>
              </a:blipFill>
            </p:spPr>
            <p:txBody>
              <a:bodyPr/>
              <a:lstStyle/>
              <a:p>
                <a:r>
                  <a:rPr lang="fr-FR">
                    <a:noFill/>
                  </a:rPr>
                  <a:t> </a:t>
                </a:r>
              </a:p>
            </p:txBody>
          </p:sp>
        </mc:Fallback>
      </mc:AlternateContent>
      <p:sp>
        <p:nvSpPr>
          <p:cNvPr id="15" name="TextBox 35">
            <a:extLst>
              <a:ext uri="{FF2B5EF4-FFF2-40B4-BE49-F238E27FC236}">
                <a16:creationId xmlns:a16="http://schemas.microsoft.com/office/drawing/2014/main" id="{FB0B7FFE-FFE8-814C-85AE-FF408055CD56}"/>
              </a:ext>
            </a:extLst>
          </p:cNvPr>
          <p:cNvSpPr txBox="1"/>
          <p:nvPr/>
        </p:nvSpPr>
        <p:spPr>
          <a:xfrm>
            <a:off x="4479239" y="5492793"/>
            <a:ext cx="2336431" cy="389513"/>
          </a:xfrm>
          <a:prstGeom prst="roundRect">
            <a:avLst>
              <a:gd name="adj" fmla="val 50000"/>
            </a:avLst>
          </a:prstGeom>
          <a:solidFill>
            <a:schemeClr val="accent1"/>
          </a:solidFill>
        </p:spPr>
        <p:txBody>
          <a:bodyPr wrap="square" rtlCol="0" anchor="ctr">
            <a:spAutoFit/>
          </a:bodyPr>
          <a:lstStyle/>
          <a:p>
            <a:r>
              <a:rPr lang="en-US" altLang="ko-KR" sz="1200" b="1" dirty="0">
                <a:solidFill>
                  <a:schemeClr val="bg1"/>
                </a:solidFill>
                <a:cs typeface="Arial" pitchFamily="34" charset="0"/>
              </a:rPr>
              <a:t>Nonlinear part</a:t>
            </a:r>
          </a:p>
        </p:txBody>
      </p:sp>
      <mc:AlternateContent xmlns:mc="http://schemas.openxmlformats.org/markup-compatibility/2006" xmlns:a14="http://schemas.microsoft.com/office/drawing/2010/main">
        <mc:Choice Requires="a14">
          <p:sp>
            <p:nvSpPr>
              <p:cNvPr id="16" name="TextBox 36">
                <a:extLst>
                  <a:ext uri="{FF2B5EF4-FFF2-40B4-BE49-F238E27FC236}">
                    <a16:creationId xmlns:a16="http://schemas.microsoft.com/office/drawing/2014/main" id="{A624D4BE-0870-0A42-BE79-A12BF03959E3}"/>
                  </a:ext>
                </a:extLst>
              </p:cNvPr>
              <p:cNvSpPr txBox="1"/>
              <p:nvPr/>
            </p:nvSpPr>
            <p:spPr>
              <a:xfrm>
                <a:off x="4479240" y="5876507"/>
                <a:ext cx="2336430"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The activation function is </a:t>
                </a:r>
                <a14:m>
                  <m:oMath xmlns:m="http://schemas.openxmlformats.org/officeDocument/2006/math">
                    <m:acc>
                      <m:accPr>
                        <m:chr m:val="̂"/>
                        <m:ctrlPr>
                          <a:rPr lang="en-US" altLang="ko-KR" sz="1400" i="1" smtClean="0">
                            <a:solidFill>
                              <a:schemeClr val="tx1">
                                <a:lumMod val="75000"/>
                                <a:lumOff val="25000"/>
                              </a:schemeClr>
                            </a:solidFill>
                            <a:latin typeface="Cambria Math" panose="02040503050406030204" pitchFamily="18" charset="0"/>
                            <a:cs typeface="Arial" pitchFamily="34" charset="0"/>
                          </a:rPr>
                        </m:ctrlPr>
                      </m:accPr>
                      <m:e>
                        <m:r>
                          <a:rPr lang="fr-FR" altLang="ko-KR" sz="1400" b="0" i="1" smtClean="0">
                            <a:solidFill>
                              <a:schemeClr val="tx1">
                                <a:lumMod val="75000"/>
                                <a:lumOff val="25000"/>
                              </a:schemeClr>
                            </a:solidFill>
                            <a:latin typeface="Cambria Math" panose="02040503050406030204" pitchFamily="18" charset="0"/>
                            <a:cs typeface="Arial" pitchFamily="34" charset="0"/>
                          </a:rPr>
                          <m:t>𝑦</m:t>
                        </m:r>
                      </m:e>
                    </m:acc>
                    <m:r>
                      <a:rPr lang="fr-FR" altLang="ko-KR" sz="1400" b="0" i="1" smtClean="0">
                        <a:solidFill>
                          <a:schemeClr val="tx1">
                            <a:lumMod val="75000"/>
                            <a:lumOff val="25000"/>
                          </a:schemeClr>
                        </a:solidFill>
                        <a:latin typeface="Cambria Math" panose="02040503050406030204" pitchFamily="18" charset="0"/>
                        <a:cs typeface="Arial" pitchFamily="34" charset="0"/>
                      </a:rPr>
                      <m:t>=</m:t>
                    </m:r>
                    <m:r>
                      <a:rPr lang="fr-FR" altLang="ko-KR" sz="1400" b="0" i="1" smtClean="0">
                        <a:solidFill>
                          <a:schemeClr val="tx1">
                            <a:lumMod val="75000"/>
                            <a:lumOff val="25000"/>
                          </a:schemeClr>
                        </a:solidFill>
                        <a:latin typeface="Cambria Math" panose="02040503050406030204" pitchFamily="18" charset="0"/>
                        <a:cs typeface="Arial" pitchFamily="34" charset="0"/>
                      </a:rPr>
                      <m:t>𝑓</m:t>
                    </m:r>
                    <m:d>
                      <m:dPr>
                        <m:ctrlPr>
                          <a:rPr lang="fr-FR" altLang="ko-KR" sz="1400" b="0" i="1" smtClean="0">
                            <a:solidFill>
                              <a:schemeClr val="tx1">
                                <a:lumMod val="75000"/>
                                <a:lumOff val="25000"/>
                              </a:schemeClr>
                            </a:solidFill>
                            <a:latin typeface="Cambria Math" panose="02040503050406030204" pitchFamily="18" charset="0"/>
                            <a:cs typeface="Arial" pitchFamily="34" charset="0"/>
                          </a:rPr>
                        </m:ctrlPr>
                      </m:dPr>
                      <m:e>
                        <m:r>
                          <a:rPr lang="fr-FR" altLang="ko-KR" sz="1400" b="0" i="1" smtClean="0">
                            <a:solidFill>
                              <a:schemeClr val="tx1">
                                <a:lumMod val="75000"/>
                                <a:lumOff val="25000"/>
                              </a:schemeClr>
                            </a:solidFill>
                            <a:latin typeface="Cambria Math" panose="02040503050406030204" pitchFamily="18" charset="0"/>
                            <a:cs typeface="Arial" pitchFamily="34" charset="0"/>
                          </a:rPr>
                          <m:t>𝑠</m:t>
                        </m:r>
                      </m:e>
                    </m:d>
                  </m:oMath>
                </a14:m>
                <a:r>
                  <a:rPr lang="en-US" altLang="ko-KR" sz="1400" dirty="0">
                    <a:solidFill>
                      <a:schemeClr val="tx1">
                        <a:lumMod val="75000"/>
                        <a:lumOff val="25000"/>
                      </a:schemeClr>
                    </a:solidFill>
                    <a:cs typeface="Arial" pitchFamily="34" charset="0"/>
                  </a:rPr>
                  <a:t> which historically is the scale function</a:t>
                </a:r>
              </a:p>
            </p:txBody>
          </p:sp>
        </mc:Choice>
        <mc:Fallback xmlns="">
          <p:sp>
            <p:nvSpPr>
              <p:cNvPr id="16" name="TextBox 36">
                <a:extLst>
                  <a:ext uri="{FF2B5EF4-FFF2-40B4-BE49-F238E27FC236}">
                    <a16:creationId xmlns:a16="http://schemas.microsoft.com/office/drawing/2014/main" id="{A624D4BE-0870-0A42-BE79-A12BF03959E3}"/>
                  </a:ext>
                </a:extLst>
              </p:cNvPr>
              <p:cNvSpPr txBox="1">
                <a:spLocks noRot="1" noChangeAspect="1" noMove="1" noResize="1" noEditPoints="1" noAdjustHandles="1" noChangeArrowheads="1" noChangeShapeType="1" noTextEdit="1"/>
              </p:cNvSpPr>
              <p:nvPr/>
            </p:nvSpPr>
            <p:spPr>
              <a:xfrm>
                <a:off x="4479240" y="5876507"/>
                <a:ext cx="2336430" cy="738664"/>
              </a:xfrm>
              <a:prstGeom prst="rect">
                <a:avLst/>
              </a:prstGeom>
              <a:blipFill>
                <a:blip r:embed="rId6"/>
                <a:stretch>
                  <a:fillRect l="-541" t="-1695" b="-6780"/>
                </a:stretch>
              </a:blipFill>
            </p:spPr>
            <p:txBody>
              <a:bodyPr/>
              <a:lstStyle/>
              <a:p>
                <a:r>
                  <a:rPr lang="fr-FR">
                    <a:noFill/>
                  </a:rPr>
                  <a:t> </a:t>
                </a:r>
              </a:p>
            </p:txBody>
          </p:sp>
        </mc:Fallback>
      </mc:AlternateContent>
      <p:sp>
        <p:nvSpPr>
          <p:cNvPr id="5" name="ZoneTexte 4">
            <a:extLst>
              <a:ext uri="{FF2B5EF4-FFF2-40B4-BE49-F238E27FC236}">
                <a16:creationId xmlns:a16="http://schemas.microsoft.com/office/drawing/2014/main" id="{6E25FE62-311A-DC48-AA8D-F7DF0CC8D2F4}"/>
              </a:ext>
            </a:extLst>
          </p:cNvPr>
          <p:cNvSpPr txBox="1"/>
          <p:nvPr/>
        </p:nvSpPr>
        <p:spPr>
          <a:xfrm>
            <a:off x="287700" y="1824878"/>
            <a:ext cx="4681737" cy="646331"/>
          </a:xfrm>
          <a:prstGeom prst="rect">
            <a:avLst/>
          </a:prstGeom>
          <a:noFill/>
        </p:spPr>
        <p:txBody>
          <a:bodyPr wrap="square" rtlCol="0">
            <a:spAutoFit/>
          </a:bodyPr>
          <a:lstStyle/>
          <a:p>
            <a:r>
              <a:rPr lang="en-GB" dirty="0">
                <a:solidFill>
                  <a:schemeClr val="tx1">
                    <a:lumMod val="75000"/>
                    <a:lumOff val="25000"/>
                  </a:schemeClr>
                </a:solidFill>
              </a:rPr>
              <a:t>In Deep Q Learning a Neural Network (NN) is used instead of the Q Table. </a:t>
            </a:r>
          </a:p>
        </p:txBody>
      </p:sp>
      <p:sp>
        <p:nvSpPr>
          <p:cNvPr id="17" name="ZoneTexte 16">
            <a:extLst>
              <a:ext uri="{FF2B5EF4-FFF2-40B4-BE49-F238E27FC236}">
                <a16:creationId xmlns:a16="http://schemas.microsoft.com/office/drawing/2014/main" id="{16425223-CCBF-3341-BA23-19CC69D87FD5}"/>
              </a:ext>
            </a:extLst>
          </p:cNvPr>
          <p:cNvSpPr txBox="1"/>
          <p:nvPr/>
        </p:nvSpPr>
        <p:spPr>
          <a:xfrm>
            <a:off x="1933460" y="6221400"/>
            <a:ext cx="1862595" cy="307777"/>
          </a:xfrm>
          <a:prstGeom prst="rect">
            <a:avLst/>
          </a:prstGeom>
          <a:noFill/>
        </p:spPr>
        <p:txBody>
          <a:bodyPr wrap="square" rtlCol="0">
            <a:spAutoFit/>
          </a:bodyPr>
          <a:lstStyle/>
          <a:p>
            <a:r>
              <a:rPr lang="en-GB" sz="1400" dirty="0"/>
              <a:t>Formal Neuron</a:t>
            </a:r>
          </a:p>
        </p:txBody>
      </p:sp>
      <p:pic>
        <p:nvPicPr>
          <p:cNvPr id="7" name="Image 6">
            <a:extLst>
              <a:ext uri="{FF2B5EF4-FFF2-40B4-BE49-F238E27FC236}">
                <a16:creationId xmlns:a16="http://schemas.microsoft.com/office/drawing/2014/main" id="{A28150EF-E40F-C84A-914C-FE67A7D55C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4936" y="3353153"/>
            <a:ext cx="3961135" cy="2529296"/>
          </a:xfrm>
          <a:prstGeom prst="rect">
            <a:avLst/>
          </a:prstGeom>
        </p:spPr>
      </p:pic>
      <p:sp>
        <p:nvSpPr>
          <p:cNvPr id="20" name="ZoneTexte 19">
            <a:extLst>
              <a:ext uri="{FF2B5EF4-FFF2-40B4-BE49-F238E27FC236}">
                <a16:creationId xmlns:a16="http://schemas.microsoft.com/office/drawing/2014/main" id="{77B8344B-C793-D640-B23D-82A04ABDDEC5}"/>
              </a:ext>
            </a:extLst>
          </p:cNvPr>
          <p:cNvSpPr txBox="1"/>
          <p:nvPr/>
        </p:nvSpPr>
        <p:spPr>
          <a:xfrm>
            <a:off x="8590137" y="6023936"/>
            <a:ext cx="2336430" cy="307777"/>
          </a:xfrm>
          <a:prstGeom prst="rect">
            <a:avLst/>
          </a:prstGeom>
          <a:noFill/>
        </p:spPr>
        <p:txBody>
          <a:bodyPr wrap="square" rtlCol="0">
            <a:spAutoFit/>
          </a:bodyPr>
          <a:lstStyle/>
          <a:p>
            <a:r>
              <a:rPr lang="en-GB" sz="1400" dirty="0">
                <a:solidFill>
                  <a:schemeClr val="tx1">
                    <a:lumMod val="75000"/>
                    <a:lumOff val="25000"/>
                  </a:schemeClr>
                </a:solidFill>
              </a:rPr>
              <a:t>Multilayer Neural Network</a:t>
            </a:r>
          </a:p>
        </p:txBody>
      </p:sp>
      <p:sp>
        <p:nvSpPr>
          <p:cNvPr id="21" name="ZoneTexte 20">
            <a:extLst>
              <a:ext uri="{FF2B5EF4-FFF2-40B4-BE49-F238E27FC236}">
                <a16:creationId xmlns:a16="http://schemas.microsoft.com/office/drawing/2014/main" id="{A258B54D-9D7C-7C42-A298-48372307A2B3}"/>
              </a:ext>
            </a:extLst>
          </p:cNvPr>
          <p:cNvSpPr txBox="1"/>
          <p:nvPr/>
        </p:nvSpPr>
        <p:spPr>
          <a:xfrm>
            <a:off x="7574934" y="2359080"/>
            <a:ext cx="4537046" cy="923330"/>
          </a:xfrm>
          <a:prstGeom prst="rect">
            <a:avLst/>
          </a:prstGeom>
          <a:noFill/>
        </p:spPr>
        <p:txBody>
          <a:bodyPr wrap="square" rtlCol="0">
            <a:spAutoFit/>
          </a:bodyPr>
          <a:lstStyle/>
          <a:p>
            <a:r>
              <a:rPr lang="en-GB" dirty="0">
                <a:solidFill>
                  <a:schemeClr val="tx1">
                    <a:lumMod val="75000"/>
                    <a:lumOff val="25000"/>
                  </a:schemeClr>
                </a:solidFill>
              </a:rPr>
              <a:t>Here hidden layer is added to simulate more complex function, it allows to work with non linear problems</a:t>
            </a:r>
          </a:p>
        </p:txBody>
      </p:sp>
      <p:sp>
        <p:nvSpPr>
          <p:cNvPr id="22" name="ZoneTexte 21">
            <a:extLst>
              <a:ext uri="{FF2B5EF4-FFF2-40B4-BE49-F238E27FC236}">
                <a16:creationId xmlns:a16="http://schemas.microsoft.com/office/drawing/2014/main" id="{E357B92F-BA81-DD4D-B15A-7340D072451D}"/>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19</a:t>
            </a:r>
          </a:p>
        </p:txBody>
      </p:sp>
      <p:sp>
        <p:nvSpPr>
          <p:cNvPr id="24" name="TextBox 107">
            <a:extLst>
              <a:ext uri="{FF2B5EF4-FFF2-40B4-BE49-F238E27FC236}">
                <a16:creationId xmlns:a16="http://schemas.microsoft.com/office/drawing/2014/main" id="{6E3EE986-5B5E-F046-9607-D52DB50C0504}"/>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25" name="TextBox 107">
            <a:extLst>
              <a:ext uri="{FF2B5EF4-FFF2-40B4-BE49-F238E27FC236}">
                <a16:creationId xmlns:a16="http://schemas.microsoft.com/office/drawing/2014/main" id="{8F4F9BBF-717C-2947-A1C5-FCC397A81B1C}"/>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 RL for motion planning</a:t>
            </a:r>
          </a:p>
        </p:txBody>
      </p:sp>
      <p:sp>
        <p:nvSpPr>
          <p:cNvPr id="26" name="TextBox 107">
            <a:extLst>
              <a:ext uri="{FF2B5EF4-FFF2-40B4-BE49-F238E27FC236}">
                <a16:creationId xmlns:a16="http://schemas.microsoft.com/office/drawing/2014/main" id="{17E9FA09-7EEF-264A-A685-F0288FAB73AD}"/>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116761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4" grpId="0"/>
      <p:bldP spid="15" grpId="0" animBg="1"/>
      <p:bldP spid="16" grpId="0"/>
      <p:bldP spid="5" grpId="0"/>
      <p:bldP spid="5" grpId="1"/>
      <p:bldP spid="17"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3D2B1E7-BBFB-054D-B8CB-E66EB8F75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0"/>
          </a:xfrm>
          <a:prstGeom prst="rect">
            <a:avLst/>
          </a:prstGeom>
        </p:spPr>
      </p:pic>
      <p:sp>
        <p:nvSpPr>
          <p:cNvPr id="4" name="TextBox 3">
            <a:extLst>
              <a:ext uri="{FF2B5EF4-FFF2-40B4-BE49-F238E27FC236}">
                <a16:creationId xmlns:a16="http://schemas.microsoft.com/office/drawing/2014/main" id="{40EAD4E5-31DC-6941-9C74-619DF5E96CFD}"/>
              </a:ext>
            </a:extLst>
          </p:cNvPr>
          <p:cNvSpPr txBox="1"/>
          <p:nvPr/>
        </p:nvSpPr>
        <p:spPr>
          <a:xfrm>
            <a:off x="2923309" y="385209"/>
            <a:ext cx="7897091" cy="923330"/>
          </a:xfrm>
          <a:prstGeom prst="rect">
            <a:avLst/>
          </a:prstGeom>
          <a:noFill/>
        </p:spPr>
        <p:txBody>
          <a:bodyPr wrap="square" rtlCol="0" anchor="ctr">
            <a:spAutoFit/>
          </a:bodyPr>
          <a:lstStyle/>
          <a:p>
            <a:r>
              <a:rPr lang="en-US" altLang="ko-KR" sz="5400" dirty="0">
                <a:solidFill>
                  <a:schemeClr val="bg1"/>
                </a:solidFill>
                <a:cs typeface="Arial" pitchFamily="34" charset="0"/>
              </a:rPr>
              <a:t>Introduction</a:t>
            </a:r>
            <a:endParaRPr lang="ko-KR" altLang="en-US" sz="5400" dirty="0">
              <a:solidFill>
                <a:schemeClr val="bg1"/>
              </a:solidFill>
              <a:cs typeface="Arial" pitchFamily="34" charset="0"/>
            </a:endParaRPr>
          </a:p>
        </p:txBody>
      </p:sp>
      <p:grpSp>
        <p:nvGrpSpPr>
          <p:cNvPr id="10" name="Group 10">
            <a:extLst>
              <a:ext uri="{FF2B5EF4-FFF2-40B4-BE49-F238E27FC236}">
                <a16:creationId xmlns:a16="http://schemas.microsoft.com/office/drawing/2014/main" id="{E13B4D32-1CBF-F24B-AACF-16309678E9AC}"/>
              </a:ext>
            </a:extLst>
          </p:cNvPr>
          <p:cNvGrpSpPr/>
          <p:nvPr/>
        </p:nvGrpSpPr>
        <p:grpSpPr>
          <a:xfrm>
            <a:off x="3036093" y="2940571"/>
            <a:ext cx="4475363" cy="1157356"/>
            <a:chOff x="5486403" y="2192361"/>
            <a:chExt cx="4475363" cy="1157356"/>
          </a:xfrm>
        </p:grpSpPr>
        <p:grpSp>
          <p:nvGrpSpPr>
            <p:cNvPr id="11" name="Group 12">
              <a:extLst>
                <a:ext uri="{FF2B5EF4-FFF2-40B4-BE49-F238E27FC236}">
                  <a16:creationId xmlns:a16="http://schemas.microsoft.com/office/drawing/2014/main" id="{558F1031-345B-D74B-93CF-621827DF908D}"/>
                </a:ext>
              </a:extLst>
            </p:cNvPr>
            <p:cNvGrpSpPr/>
            <p:nvPr/>
          </p:nvGrpSpPr>
          <p:grpSpPr>
            <a:xfrm>
              <a:off x="6403290" y="2278889"/>
              <a:ext cx="3558476" cy="1070828"/>
              <a:chOff x="6751979" y="1666120"/>
              <a:chExt cx="4769123" cy="1070828"/>
            </a:xfrm>
          </p:grpSpPr>
          <p:sp>
            <p:nvSpPr>
              <p:cNvPr id="13" name="TextBox 14">
                <a:extLst>
                  <a:ext uri="{FF2B5EF4-FFF2-40B4-BE49-F238E27FC236}">
                    <a16:creationId xmlns:a16="http://schemas.microsoft.com/office/drawing/2014/main" id="{3D399F11-8BAC-B242-AE7F-5EB067C2DA21}"/>
                  </a:ext>
                </a:extLst>
              </p:cNvPr>
              <p:cNvSpPr txBox="1"/>
              <p:nvPr/>
            </p:nvSpPr>
            <p:spPr>
              <a:xfrm>
                <a:off x="6770451" y="2090617"/>
                <a:ext cx="3933741" cy="646331"/>
              </a:xfrm>
              <a:prstGeom prst="rect">
                <a:avLst/>
              </a:prstGeom>
              <a:noFill/>
            </p:spPr>
            <p:txBody>
              <a:bodyPr wrap="square" rtlCol="0">
                <a:spAutoFit/>
              </a:bodyPr>
              <a:lstStyle/>
              <a:p>
                <a:r>
                  <a:rPr lang="en-US" altLang="ko-KR" sz="1200" dirty="0">
                    <a:solidFill>
                      <a:schemeClr val="bg1"/>
                    </a:solidFill>
                    <a:cs typeface="Arial" pitchFamily="34" charset="0"/>
                  </a:rPr>
                  <a:t>Explanation of the process and theory linked to reinforcement learning for a better understanding of the study</a:t>
                </a:r>
              </a:p>
            </p:txBody>
          </p:sp>
          <p:sp>
            <p:nvSpPr>
              <p:cNvPr id="14" name="TextBox 15">
                <a:extLst>
                  <a:ext uri="{FF2B5EF4-FFF2-40B4-BE49-F238E27FC236}">
                    <a16:creationId xmlns:a16="http://schemas.microsoft.com/office/drawing/2014/main" id="{48EDFAC1-AFC1-D247-B690-FDD2CAB56C43}"/>
                  </a:ext>
                </a:extLst>
              </p:cNvPr>
              <p:cNvSpPr txBox="1"/>
              <p:nvPr/>
            </p:nvSpPr>
            <p:spPr>
              <a:xfrm>
                <a:off x="6751979" y="1666120"/>
                <a:ext cx="4769123" cy="46166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RL for motion planning </a:t>
                </a:r>
                <a:endParaRPr lang="ko-KR" altLang="en-US" sz="2400" b="1" dirty="0">
                  <a:solidFill>
                    <a:schemeClr val="bg1"/>
                  </a:solidFill>
                  <a:cs typeface="Arial" pitchFamily="34" charset="0"/>
                </a:endParaRPr>
              </a:p>
            </p:txBody>
          </p:sp>
        </p:grpSp>
        <p:sp>
          <p:nvSpPr>
            <p:cNvPr id="12" name="TextBox 13">
              <a:extLst>
                <a:ext uri="{FF2B5EF4-FFF2-40B4-BE49-F238E27FC236}">
                  <a16:creationId xmlns:a16="http://schemas.microsoft.com/office/drawing/2014/main" id="{2ED1C0E5-97AA-A346-AA0D-E7F7564FE9B3}"/>
                </a:ext>
              </a:extLst>
            </p:cNvPr>
            <p:cNvSpPr txBox="1"/>
            <p:nvPr/>
          </p:nvSpPr>
          <p:spPr>
            <a:xfrm>
              <a:off x="5486403" y="2192361"/>
              <a:ext cx="877115"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II</a:t>
              </a:r>
              <a:endParaRPr lang="ko-KR" altLang="en-US" sz="4400" b="1" dirty="0">
                <a:solidFill>
                  <a:schemeClr val="bg1"/>
                </a:solidFill>
                <a:cs typeface="Arial" pitchFamily="34" charset="0"/>
              </a:endParaRPr>
            </a:p>
          </p:txBody>
        </p:sp>
      </p:grpSp>
      <p:grpSp>
        <p:nvGrpSpPr>
          <p:cNvPr id="15" name="Group 23">
            <a:extLst>
              <a:ext uri="{FF2B5EF4-FFF2-40B4-BE49-F238E27FC236}">
                <a16:creationId xmlns:a16="http://schemas.microsoft.com/office/drawing/2014/main" id="{6D9117DC-E410-F944-854E-CF99E13B4354}"/>
              </a:ext>
            </a:extLst>
          </p:cNvPr>
          <p:cNvGrpSpPr/>
          <p:nvPr/>
        </p:nvGrpSpPr>
        <p:grpSpPr>
          <a:xfrm>
            <a:off x="6265336" y="1885575"/>
            <a:ext cx="4388813" cy="972690"/>
            <a:chOff x="5486403" y="831114"/>
            <a:chExt cx="3984260" cy="972690"/>
          </a:xfrm>
        </p:grpSpPr>
        <p:grpSp>
          <p:nvGrpSpPr>
            <p:cNvPr id="16" name="Group 25">
              <a:extLst>
                <a:ext uri="{FF2B5EF4-FFF2-40B4-BE49-F238E27FC236}">
                  <a16:creationId xmlns:a16="http://schemas.microsoft.com/office/drawing/2014/main" id="{297D1F11-AE61-234E-A26F-2128A94FDBE6}"/>
                </a:ext>
              </a:extLst>
            </p:cNvPr>
            <p:cNvGrpSpPr/>
            <p:nvPr/>
          </p:nvGrpSpPr>
          <p:grpSpPr>
            <a:xfrm>
              <a:off x="6403290" y="917642"/>
              <a:ext cx="3067373" cy="886162"/>
              <a:chOff x="6751979" y="1666120"/>
              <a:chExt cx="4110939" cy="886162"/>
            </a:xfrm>
          </p:grpSpPr>
          <p:sp>
            <p:nvSpPr>
              <p:cNvPr id="18" name="TextBox 27">
                <a:extLst>
                  <a:ext uri="{FF2B5EF4-FFF2-40B4-BE49-F238E27FC236}">
                    <a16:creationId xmlns:a16="http://schemas.microsoft.com/office/drawing/2014/main" id="{2B717F0F-5230-F547-AFE5-BBE800FA16E9}"/>
                  </a:ext>
                </a:extLst>
              </p:cNvPr>
              <p:cNvSpPr txBox="1"/>
              <p:nvPr/>
            </p:nvSpPr>
            <p:spPr>
              <a:xfrm>
                <a:off x="6770451" y="2090617"/>
                <a:ext cx="3933741" cy="461665"/>
              </a:xfrm>
              <a:prstGeom prst="rect">
                <a:avLst/>
              </a:prstGeom>
              <a:noFill/>
            </p:spPr>
            <p:txBody>
              <a:bodyPr wrap="square" rtlCol="0">
                <a:spAutoFit/>
              </a:bodyPr>
              <a:lstStyle/>
              <a:p>
                <a:r>
                  <a:rPr lang="en-US" altLang="ko-KR" sz="1200" dirty="0">
                    <a:solidFill>
                      <a:schemeClr val="bg1"/>
                    </a:solidFill>
                    <a:cs typeface="Arial" pitchFamily="34" charset="0"/>
                  </a:rPr>
                  <a:t>Presentation of a new design of bars for truss assembly</a:t>
                </a:r>
              </a:p>
            </p:txBody>
          </p:sp>
          <p:sp>
            <p:nvSpPr>
              <p:cNvPr id="19" name="TextBox 28">
                <a:extLst>
                  <a:ext uri="{FF2B5EF4-FFF2-40B4-BE49-F238E27FC236}">
                    <a16:creationId xmlns:a16="http://schemas.microsoft.com/office/drawing/2014/main" id="{AA9793C7-7DE2-5D4E-AE99-53FA82E43DA3}"/>
                  </a:ext>
                </a:extLst>
              </p:cNvPr>
              <p:cNvSpPr txBox="1"/>
              <p:nvPr/>
            </p:nvSpPr>
            <p:spPr>
              <a:xfrm>
                <a:off x="6751979" y="1666120"/>
                <a:ext cx="4110939" cy="830997"/>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Design for truss bars</a:t>
                </a:r>
                <a:endParaRPr lang="ko-KR" altLang="en-US" sz="2400" b="1" dirty="0">
                  <a:solidFill>
                    <a:schemeClr val="bg1"/>
                  </a:solidFill>
                  <a:cs typeface="Arial" pitchFamily="34" charset="0"/>
                </a:endParaRPr>
              </a:p>
            </p:txBody>
          </p:sp>
        </p:grpSp>
        <p:sp>
          <p:nvSpPr>
            <p:cNvPr id="17" name="TextBox 26">
              <a:extLst>
                <a:ext uri="{FF2B5EF4-FFF2-40B4-BE49-F238E27FC236}">
                  <a16:creationId xmlns:a16="http://schemas.microsoft.com/office/drawing/2014/main" id="{D9D9B746-444B-6841-9079-AA0AB6808202}"/>
                </a:ext>
              </a:extLst>
            </p:cNvPr>
            <p:cNvSpPr txBox="1"/>
            <p:nvPr/>
          </p:nvSpPr>
          <p:spPr>
            <a:xfrm>
              <a:off x="5486403" y="831114"/>
              <a:ext cx="877115"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I</a:t>
              </a:r>
              <a:endParaRPr lang="ko-KR" altLang="en-US" sz="4400" b="1" dirty="0">
                <a:solidFill>
                  <a:schemeClr val="bg1"/>
                </a:solidFill>
                <a:cs typeface="Arial" pitchFamily="34" charset="0"/>
              </a:endParaRPr>
            </a:p>
          </p:txBody>
        </p:sp>
      </p:grpSp>
      <p:grpSp>
        <p:nvGrpSpPr>
          <p:cNvPr id="20" name="Group 29">
            <a:extLst>
              <a:ext uri="{FF2B5EF4-FFF2-40B4-BE49-F238E27FC236}">
                <a16:creationId xmlns:a16="http://schemas.microsoft.com/office/drawing/2014/main" id="{7EF2BB2B-466D-0143-A842-062DECD2B34E}"/>
              </a:ext>
            </a:extLst>
          </p:cNvPr>
          <p:cNvGrpSpPr/>
          <p:nvPr/>
        </p:nvGrpSpPr>
        <p:grpSpPr>
          <a:xfrm>
            <a:off x="6265337" y="3995568"/>
            <a:ext cx="4599403" cy="1157356"/>
            <a:chOff x="5486403" y="2192361"/>
            <a:chExt cx="4051323" cy="1157356"/>
          </a:xfrm>
        </p:grpSpPr>
        <p:grpSp>
          <p:nvGrpSpPr>
            <p:cNvPr id="21" name="Group 31">
              <a:extLst>
                <a:ext uri="{FF2B5EF4-FFF2-40B4-BE49-F238E27FC236}">
                  <a16:creationId xmlns:a16="http://schemas.microsoft.com/office/drawing/2014/main" id="{862C2E8A-B5C1-444A-9482-AB02BA7C67A6}"/>
                </a:ext>
              </a:extLst>
            </p:cNvPr>
            <p:cNvGrpSpPr/>
            <p:nvPr/>
          </p:nvGrpSpPr>
          <p:grpSpPr>
            <a:xfrm>
              <a:off x="6403290" y="2278889"/>
              <a:ext cx="3134436" cy="1070828"/>
              <a:chOff x="6751978" y="1666120"/>
              <a:chExt cx="4200817" cy="1070828"/>
            </a:xfrm>
          </p:grpSpPr>
          <p:sp>
            <p:nvSpPr>
              <p:cNvPr id="23" name="TextBox 33">
                <a:extLst>
                  <a:ext uri="{FF2B5EF4-FFF2-40B4-BE49-F238E27FC236}">
                    <a16:creationId xmlns:a16="http://schemas.microsoft.com/office/drawing/2014/main" id="{6A91A5BF-A19B-F443-9694-E5EB7948D92C}"/>
                  </a:ext>
                </a:extLst>
              </p:cNvPr>
              <p:cNvSpPr txBox="1"/>
              <p:nvPr/>
            </p:nvSpPr>
            <p:spPr>
              <a:xfrm>
                <a:off x="6770451" y="2090617"/>
                <a:ext cx="3933741" cy="646331"/>
              </a:xfrm>
              <a:prstGeom prst="rect">
                <a:avLst/>
              </a:prstGeom>
              <a:noFill/>
            </p:spPr>
            <p:txBody>
              <a:bodyPr wrap="square" rtlCol="0">
                <a:spAutoFit/>
              </a:bodyPr>
              <a:lstStyle/>
              <a:p>
                <a:r>
                  <a:rPr lang="en-US" altLang="ko-KR" sz="1200" dirty="0">
                    <a:solidFill>
                      <a:schemeClr val="bg1"/>
                    </a:solidFill>
                    <a:cs typeface="Arial" pitchFamily="34" charset="0"/>
                  </a:rPr>
                  <a:t>Presentation of the motion planning experiments with the UR10, and the reinforcement learning algorithm adapted to it</a:t>
                </a:r>
              </a:p>
            </p:txBody>
          </p:sp>
          <p:sp>
            <p:nvSpPr>
              <p:cNvPr id="24" name="TextBox 34">
                <a:extLst>
                  <a:ext uri="{FF2B5EF4-FFF2-40B4-BE49-F238E27FC236}">
                    <a16:creationId xmlns:a16="http://schemas.microsoft.com/office/drawing/2014/main" id="{0D0F5079-93A0-864F-86DE-8C3403A1B101}"/>
                  </a:ext>
                </a:extLst>
              </p:cNvPr>
              <p:cNvSpPr txBox="1"/>
              <p:nvPr/>
            </p:nvSpPr>
            <p:spPr>
              <a:xfrm>
                <a:off x="6751978" y="1666120"/>
                <a:ext cx="4200817" cy="46166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Experiments results</a:t>
                </a:r>
                <a:endParaRPr lang="ko-KR" altLang="en-US" sz="2400" b="1" dirty="0">
                  <a:solidFill>
                    <a:schemeClr val="bg1"/>
                  </a:solidFill>
                  <a:cs typeface="Arial" pitchFamily="34" charset="0"/>
                </a:endParaRPr>
              </a:p>
            </p:txBody>
          </p:sp>
        </p:grpSp>
        <p:sp>
          <p:nvSpPr>
            <p:cNvPr id="22" name="TextBox 32">
              <a:extLst>
                <a:ext uri="{FF2B5EF4-FFF2-40B4-BE49-F238E27FC236}">
                  <a16:creationId xmlns:a16="http://schemas.microsoft.com/office/drawing/2014/main" id="{25CEF86C-2183-744A-B96F-DA17CEF29445}"/>
                </a:ext>
              </a:extLst>
            </p:cNvPr>
            <p:cNvSpPr txBox="1"/>
            <p:nvPr/>
          </p:nvSpPr>
          <p:spPr>
            <a:xfrm>
              <a:off x="5486403" y="2192361"/>
              <a:ext cx="877115"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III</a:t>
              </a:r>
              <a:endParaRPr lang="ko-KR" altLang="en-US" sz="4400" b="1" dirty="0">
                <a:solidFill>
                  <a:schemeClr val="bg1"/>
                </a:solidFill>
                <a:cs typeface="Arial" pitchFamily="34" charset="0"/>
              </a:endParaRPr>
            </a:p>
          </p:txBody>
        </p:sp>
      </p:grpSp>
      <p:sp>
        <p:nvSpPr>
          <p:cNvPr id="26" name="ZoneTexte 25">
            <a:extLst>
              <a:ext uri="{FF2B5EF4-FFF2-40B4-BE49-F238E27FC236}">
                <a16:creationId xmlns:a16="http://schemas.microsoft.com/office/drawing/2014/main" id="{8D1E7F75-DDCD-C34D-97B7-EE8BC3A071E5}"/>
              </a:ext>
            </a:extLst>
          </p:cNvPr>
          <p:cNvSpPr txBox="1"/>
          <p:nvPr/>
        </p:nvSpPr>
        <p:spPr>
          <a:xfrm>
            <a:off x="11700000" y="6480000"/>
            <a:ext cx="360000" cy="360000"/>
          </a:xfrm>
          <a:prstGeom prst="rect">
            <a:avLst/>
          </a:prstGeom>
          <a:noFill/>
        </p:spPr>
        <p:txBody>
          <a:bodyPr wrap="square" rtlCol="0">
            <a:noAutofit/>
          </a:bodyPr>
          <a:lstStyle/>
          <a:p>
            <a:r>
              <a:rPr lang="fr-FR" dirty="0">
                <a:solidFill>
                  <a:schemeClr val="bg1"/>
                </a:solidFill>
              </a:rPr>
              <a:t>2</a:t>
            </a:r>
          </a:p>
        </p:txBody>
      </p:sp>
      <p:sp>
        <p:nvSpPr>
          <p:cNvPr id="25" name="TextBox 3">
            <a:extLst>
              <a:ext uri="{FF2B5EF4-FFF2-40B4-BE49-F238E27FC236}">
                <a16:creationId xmlns:a16="http://schemas.microsoft.com/office/drawing/2014/main" id="{58C64051-11FC-8A49-B519-B963990A3B55}"/>
              </a:ext>
            </a:extLst>
          </p:cNvPr>
          <p:cNvSpPr txBox="1"/>
          <p:nvPr/>
        </p:nvSpPr>
        <p:spPr>
          <a:xfrm>
            <a:off x="2923308" y="5342044"/>
            <a:ext cx="7897091"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267084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DB6E540-0553-184F-AE77-5646857B43B7}"/>
              </a:ext>
            </a:extLst>
          </p:cNvPr>
          <p:cNvPicPr>
            <a:picLocks noChangeAspect="1"/>
          </p:cNvPicPr>
          <p:nvPr/>
        </p:nvPicPr>
        <p:blipFill rotWithShape="1">
          <a:blip r:embed="rId2"/>
          <a:srcRect l="5476" r="5033"/>
          <a:stretch/>
        </p:blipFill>
        <p:spPr>
          <a:xfrm>
            <a:off x="0" y="-1"/>
            <a:ext cx="12452465" cy="6957391"/>
          </a:xfrm>
          <a:prstGeom prst="rect">
            <a:avLst/>
          </a:prstGeom>
        </p:spPr>
      </p:pic>
      <p:sp>
        <p:nvSpPr>
          <p:cNvPr id="2" name="Rectangle 1">
            <a:extLst>
              <a:ext uri="{FF2B5EF4-FFF2-40B4-BE49-F238E27FC236}">
                <a16:creationId xmlns:a16="http://schemas.microsoft.com/office/drawing/2014/main" id="{E388D66E-82A7-1648-A0F4-A126AE7CB173}"/>
              </a:ext>
            </a:extLst>
          </p:cNvPr>
          <p:cNvSpPr/>
          <p:nvPr/>
        </p:nvSpPr>
        <p:spPr>
          <a:xfrm>
            <a:off x="0" y="15498"/>
            <a:ext cx="5085806" cy="695739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5921371F-DDDD-7B4A-B0BB-EFA2FE754A02}"/>
              </a:ext>
            </a:extLst>
          </p:cNvPr>
          <p:cNvSpPr txBox="1"/>
          <p:nvPr/>
        </p:nvSpPr>
        <p:spPr>
          <a:xfrm>
            <a:off x="-168087" y="252459"/>
            <a:ext cx="5589465" cy="1631216"/>
          </a:xfrm>
          <a:prstGeom prst="rect">
            <a:avLst/>
          </a:prstGeom>
          <a:noFill/>
        </p:spPr>
        <p:txBody>
          <a:bodyPr wrap="square" rtlCol="0" anchor="ctr">
            <a:spAutoFit/>
          </a:bodyPr>
          <a:lstStyle/>
          <a:p>
            <a:pPr algn="ctr"/>
            <a:r>
              <a:rPr lang="en-US" altLang="ko-KR" sz="5000" b="1" dirty="0">
                <a:solidFill>
                  <a:schemeClr val="bg1"/>
                </a:solidFill>
                <a:ea typeface="Adobe Song Std L" panose="02020300000000000000" pitchFamily="18" charset="-128"/>
                <a:cs typeface="Arial" pitchFamily="34" charset="0"/>
              </a:rPr>
              <a:t>III-Experiments results</a:t>
            </a:r>
          </a:p>
        </p:txBody>
      </p:sp>
      <p:sp>
        <p:nvSpPr>
          <p:cNvPr id="11" name="TextBox 107">
            <a:extLst>
              <a:ext uri="{FF2B5EF4-FFF2-40B4-BE49-F238E27FC236}">
                <a16:creationId xmlns:a16="http://schemas.microsoft.com/office/drawing/2014/main" id="{86E064EC-50B9-AD49-8B0E-FCAFA1D030ED}"/>
              </a:ext>
            </a:extLst>
          </p:cNvPr>
          <p:cNvSpPr txBox="1"/>
          <p:nvPr/>
        </p:nvSpPr>
        <p:spPr>
          <a:xfrm>
            <a:off x="652136" y="2079341"/>
            <a:ext cx="4433670" cy="400110"/>
          </a:xfrm>
          <a:prstGeom prst="rect">
            <a:avLst/>
          </a:prstGeom>
          <a:noFill/>
        </p:spPr>
        <p:txBody>
          <a:bodyPr wrap="square" rtlCol="0">
            <a:spAutoFit/>
          </a:bodyPr>
          <a:lstStyle/>
          <a:p>
            <a:pPr>
              <a:lnSpc>
                <a:spcPct val="80000"/>
              </a:lnSpc>
            </a:pPr>
            <a:r>
              <a:rPr lang="en-US" altLang="ko-KR" sz="2500" dirty="0">
                <a:solidFill>
                  <a:schemeClr val="accent1"/>
                </a:solidFill>
                <a:cs typeface="Arial" pitchFamily="34" charset="0"/>
              </a:rPr>
              <a:t>III.1. Software environment</a:t>
            </a:r>
          </a:p>
        </p:txBody>
      </p:sp>
      <p:sp>
        <p:nvSpPr>
          <p:cNvPr id="12" name="TextBox 108">
            <a:extLst>
              <a:ext uri="{FF2B5EF4-FFF2-40B4-BE49-F238E27FC236}">
                <a16:creationId xmlns:a16="http://schemas.microsoft.com/office/drawing/2014/main" id="{3765F269-7938-A84A-9F0A-C18FF7FF001F}"/>
              </a:ext>
            </a:extLst>
          </p:cNvPr>
          <p:cNvSpPr txBox="1"/>
          <p:nvPr/>
        </p:nvSpPr>
        <p:spPr>
          <a:xfrm>
            <a:off x="652136" y="4232615"/>
            <a:ext cx="3732743" cy="400110"/>
          </a:xfrm>
          <a:prstGeom prst="rect">
            <a:avLst/>
          </a:prstGeom>
          <a:noFill/>
        </p:spPr>
        <p:txBody>
          <a:bodyPr wrap="square" rtlCol="0">
            <a:spAutoFit/>
          </a:bodyPr>
          <a:lstStyle/>
          <a:p>
            <a:pPr>
              <a:lnSpc>
                <a:spcPct val="80000"/>
              </a:lnSpc>
            </a:pPr>
            <a:r>
              <a:rPr lang="en-US" altLang="ko-KR" sz="2500" dirty="0">
                <a:solidFill>
                  <a:schemeClr val="accent3"/>
                </a:solidFill>
                <a:cs typeface="Arial" pitchFamily="34" charset="0"/>
              </a:rPr>
              <a:t>III.3. Q Learning</a:t>
            </a:r>
          </a:p>
        </p:txBody>
      </p:sp>
      <p:sp>
        <p:nvSpPr>
          <p:cNvPr id="13" name="TextBox 109">
            <a:extLst>
              <a:ext uri="{FF2B5EF4-FFF2-40B4-BE49-F238E27FC236}">
                <a16:creationId xmlns:a16="http://schemas.microsoft.com/office/drawing/2014/main" id="{074BF26E-D8D5-8440-BDF1-3888BA1B0054}"/>
              </a:ext>
            </a:extLst>
          </p:cNvPr>
          <p:cNvSpPr txBox="1"/>
          <p:nvPr/>
        </p:nvSpPr>
        <p:spPr>
          <a:xfrm>
            <a:off x="652136" y="2980105"/>
            <a:ext cx="3732743" cy="707886"/>
          </a:xfrm>
          <a:prstGeom prst="rect">
            <a:avLst/>
          </a:prstGeom>
          <a:noFill/>
        </p:spPr>
        <p:txBody>
          <a:bodyPr wrap="square" rtlCol="0">
            <a:spAutoFit/>
          </a:bodyPr>
          <a:lstStyle/>
          <a:p>
            <a:pPr>
              <a:lnSpc>
                <a:spcPct val="80000"/>
              </a:lnSpc>
            </a:pPr>
            <a:r>
              <a:rPr lang="en-US" altLang="ko-KR" sz="2500" dirty="0">
                <a:solidFill>
                  <a:schemeClr val="accent2"/>
                </a:solidFill>
                <a:cs typeface="Arial" pitchFamily="34" charset="0"/>
              </a:rPr>
              <a:t>III.2. Presentation of the simulation</a:t>
            </a:r>
          </a:p>
        </p:txBody>
      </p:sp>
      <p:sp>
        <p:nvSpPr>
          <p:cNvPr id="14" name="TextBox 110">
            <a:extLst>
              <a:ext uri="{FF2B5EF4-FFF2-40B4-BE49-F238E27FC236}">
                <a16:creationId xmlns:a16="http://schemas.microsoft.com/office/drawing/2014/main" id="{E8817B3B-FEB4-CB4A-901A-AA434B5E19B6}"/>
              </a:ext>
            </a:extLst>
          </p:cNvPr>
          <p:cNvSpPr txBox="1"/>
          <p:nvPr/>
        </p:nvSpPr>
        <p:spPr>
          <a:xfrm>
            <a:off x="1458438" y="2501759"/>
            <a:ext cx="2926441" cy="276999"/>
          </a:xfrm>
          <a:prstGeom prst="rect">
            <a:avLst/>
          </a:prstGeom>
          <a:noFill/>
        </p:spPr>
        <p:txBody>
          <a:bodyPr wrap="square" rtlCol="0">
            <a:spAutoFit/>
          </a:bodyPr>
          <a:lstStyle/>
          <a:p>
            <a:endParaRPr lang="en-GB" altLang="ko-KR" sz="1200" dirty="0">
              <a:solidFill>
                <a:schemeClr val="bg1">
                  <a:lumMod val="85000"/>
                </a:schemeClr>
              </a:solidFill>
              <a:cs typeface="Arial" pitchFamily="34" charset="0"/>
            </a:endParaRPr>
          </a:p>
        </p:txBody>
      </p:sp>
      <p:sp>
        <p:nvSpPr>
          <p:cNvPr id="17" name="TextBox 114">
            <a:extLst>
              <a:ext uri="{FF2B5EF4-FFF2-40B4-BE49-F238E27FC236}">
                <a16:creationId xmlns:a16="http://schemas.microsoft.com/office/drawing/2014/main" id="{EACBBBB5-AA03-9344-9721-9B57C61574C1}"/>
              </a:ext>
            </a:extLst>
          </p:cNvPr>
          <p:cNvSpPr txBox="1"/>
          <p:nvPr/>
        </p:nvSpPr>
        <p:spPr>
          <a:xfrm>
            <a:off x="652136" y="5167845"/>
            <a:ext cx="3732743" cy="400110"/>
          </a:xfrm>
          <a:prstGeom prst="rect">
            <a:avLst/>
          </a:prstGeom>
          <a:noFill/>
        </p:spPr>
        <p:txBody>
          <a:bodyPr wrap="square" rtlCol="0">
            <a:spAutoFit/>
          </a:bodyPr>
          <a:lstStyle/>
          <a:p>
            <a:pPr>
              <a:lnSpc>
                <a:spcPct val="80000"/>
              </a:lnSpc>
            </a:pPr>
            <a:r>
              <a:rPr lang="en-US" altLang="ko-KR" sz="2500" dirty="0">
                <a:solidFill>
                  <a:schemeClr val="accent4"/>
                </a:solidFill>
                <a:cs typeface="Arial" pitchFamily="34" charset="0"/>
              </a:rPr>
              <a:t>III.4. Deep Q Learning</a:t>
            </a:r>
          </a:p>
        </p:txBody>
      </p:sp>
      <p:sp>
        <p:nvSpPr>
          <p:cNvPr id="19" name="ZoneTexte 18">
            <a:extLst>
              <a:ext uri="{FF2B5EF4-FFF2-40B4-BE49-F238E27FC236}">
                <a16:creationId xmlns:a16="http://schemas.microsoft.com/office/drawing/2014/main" id="{BBCD2142-CBB5-F843-9D18-45ACACD82F93}"/>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bg1"/>
                </a:solidFill>
              </a:rPr>
              <a:t>20</a:t>
            </a:r>
          </a:p>
        </p:txBody>
      </p:sp>
      <p:sp>
        <p:nvSpPr>
          <p:cNvPr id="20" name="TextBox 114">
            <a:extLst>
              <a:ext uri="{FF2B5EF4-FFF2-40B4-BE49-F238E27FC236}">
                <a16:creationId xmlns:a16="http://schemas.microsoft.com/office/drawing/2014/main" id="{D49E7C2C-9A5C-2148-B0A1-5F7836D8D160}"/>
              </a:ext>
            </a:extLst>
          </p:cNvPr>
          <p:cNvSpPr txBox="1"/>
          <p:nvPr/>
        </p:nvSpPr>
        <p:spPr>
          <a:xfrm>
            <a:off x="652135" y="6047121"/>
            <a:ext cx="3732743" cy="400110"/>
          </a:xfrm>
          <a:prstGeom prst="rect">
            <a:avLst/>
          </a:prstGeom>
          <a:noFill/>
        </p:spPr>
        <p:txBody>
          <a:bodyPr wrap="square" rtlCol="0">
            <a:spAutoFit/>
          </a:bodyPr>
          <a:lstStyle/>
          <a:p>
            <a:pPr>
              <a:lnSpc>
                <a:spcPct val="80000"/>
              </a:lnSpc>
            </a:pPr>
            <a:r>
              <a:rPr lang="en-US" altLang="ko-KR" sz="2500" dirty="0">
                <a:solidFill>
                  <a:schemeClr val="accent6">
                    <a:lumMod val="40000"/>
                    <a:lumOff val="60000"/>
                  </a:schemeClr>
                </a:solidFill>
                <a:cs typeface="Arial" pitchFamily="34" charset="0"/>
              </a:rPr>
              <a:t>III.5. Pick and Place</a:t>
            </a:r>
          </a:p>
        </p:txBody>
      </p:sp>
    </p:spTree>
    <p:extLst>
      <p:ext uri="{BB962C8B-B14F-4D97-AF65-F5344CB8AC3E}">
        <p14:creationId xmlns:p14="http://schemas.microsoft.com/office/powerpoint/2010/main" val="2539316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2B59A5A-AA25-4946-9EB5-FD64C58DD482}"/>
              </a:ext>
            </a:extLst>
          </p:cNvPr>
          <p:cNvSpPr/>
          <p:nvPr/>
        </p:nvSpPr>
        <p:spPr>
          <a:xfrm>
            <a:off x="285277" y="2757241"/>
            <a:ext cx="3895917" cy="16108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7" name="Rectangle 26">
            <a:extLst>
              <a:ext uri="{FF2B5EF4-FFF2-40B4-BE49-F238E27FC236}">
                <a16:creationId xmlns:a16="http://schemas.microsoft.com/office/drawing/2014/main" id="{0DDC39B4-6706-E348-82A8-26385088A11B}"/>
              </a:ext>
            </a:extLst>
          </p:cNvPr>
          <p:cNvSpPr/>
          <p:nvPr/>
        </p:nvSpPr>
        <p:spPr>
          <a:xfrm>
            <a:off x="4933991" y="2461615"/>
            <a:ext cx="2481830" cy="2438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5" name="Rectangle 24">
            <a:extLst>
              <a:ext uri="{FF2B5EF4-FFF2-40B4-BE49-F238E27FC236}">
                <a16:creationId xmlns:a16="http://schemas.microsoft.com/office/drawing/2014/main" id="{4349E526-F456-9E48-8A36-50A7CD6E65EB}"/>
              </a:ext>
            </a:extLst>
          </p:cNvPr>
          <p:cNvSpPr/>
          <p:nvPr/>
        </p:nvSpPr>
        <p:spPr>
          <a:xfrm>
            <a:off x="8718358" y="2516974"/>
            <a:ext cx="2968389" cy="2401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III.1. Software environment</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21</a:t>
            </a:r>
          </a:p>
        </p:txBody>
      </p:sp>
      <p:pic>
        <p:nvPicPr>
          <p:cNvPr id="4" name="Image 3">
            <a:extLst>
              <a:ext uri="{FF2B5EF4-FFF2-40B4-BE49-F238E27FC236}">
                <a16:creationId xmlns:a16="http://schemas.microsoft.com/office/drawing/2014/main" id="{1A6FA299-FA7F-7247-9902-CE1333B15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580" y="2880113"/>
            <a:ext cx="3619465" cy="1378357"/>
          </a:xfrm>
          <a:prstGeom prst="rect">
            <a:avLst/>
          </a:prstGeom>
        </p:spPr>
      </p:pic>
      <p:sp>
        <p:nvSpPr>
          <p:cNvPr id="18" name="TextBox 32">
            <a:extLst>
              <a:ext uri="{FF2B5EF4-FFF2-40B4-BE49-F238E27FC236}">
                <a16:creationId xmlns:a16="http://schemas.microsoft.com/office/drawing/2014/main" id="{FBD43666-7541-224E-B4DC-9D526B54430D}"/>
              </a:ext>
            </a:extLst>
          </p:cNvPr>
          <p:cNvSpPr txBox="1"/>
          <p:nvPr/>
        </p:nvSpPr>
        <p:spPr>
          <a:xfrm>
            <a:off x="975374" y="1866540"/>
            <a:ext cx="2336431" cy="389513"/>
          </a:xfrm>
          <a:prstGeom prst="roundRect">
            <a:avLst>
              <a:gd name="adj" fmla="val 50000"/>
            </a:avLst>
          </a:prstGeom>
          <a:solidFill>
            <a:schemeClr val="accent2"/>
          </a:solidFill>
        </p:spPr>
        <p:txBody>
          <a:bodyPr wrap="square" rtlCol="0" anchor="ctr">
            <a:spAutoFit/>
          </a:bodyPr>
          <a:lstStyle/>
          <a:p>
            <a:r>
              <a:rPr lang="en-US" altLang="ko-KR" sz="1200" b="1" dirty="0">
                <a:solidFill>
                  <a:schemeClr val="bg1"/>
                </a:solidFill>
                <a:cs typeface="Arial" pitchFamily="34" charset="0"/>
              </a:rPr>
              <a:t>Smart Grasping Sandbox</a:t>
            </a:r>
            <a:endParaRPr lang="ko-KR" altLang="en-US" sz="1200" b="1" dirty="0">
              <a:solidFill>
                <a:schemeClr val="bg1"/>
              </a:solidFill>
              <a:cs typeface="Arial" pitchFamily="34" charset="0"/>
            </a:endParaRPr>
          </a:p>
        </p:txBody>
      </p:sp>
      <p:sp>
        <p:nvSpPr>
          <p:cNvPr id="19" name="TextBox 35">
            <a:extLst>
              <a:ext uri="{FF2B5EF4-FFF2-40B4-BE49-F238E27FC236}">
                <a16:creationId xmlns:a16="http://schemas.microsoft.com/office/drawing/2014/main" id="{051FCAC3-0E15-584F-BCE9-29684BE21B85}"/>
              </a:ext>
            </a:extLst>
          </p:cNvPr>
          <p:cNvSpPr txBox="1"/>
          <p:nvPr/>
        </p:nvSpPr>
        <p:spPr>
          <a:xfrm>
            <a:off x="5042550" y="1866540"/>
            <a:ext cx="2336431" cy="389513"/>
          </a:xfrm>
          <a:prstGeom prst="roundRect">
            <a:avLst>
              <a:gd name="adj" fmla="val 50000"/>
            </a:avLst>
          </a:prstGeom>
          <a:solidFill>
            <a:schemeClr val="accent1"/>
          </a:solidFill>
        </p:spPr>
        <p:txBody>
          <a:bodyPr wrap="square" rtlCol="0" anchor="ctr">
            <a:spAutoFit/>
          </a:bodyPr>
          <a:lstStyle/>
          <a:p>
            <a:r>
              <a:rPr lang="en-US" altLang="ko-KR" sz="1200" b="1" dirty="0">
                <a:solidFill>
                  <a:schemeClr val="bg1"/>
                </a:solidFill>
                <a:cs typeface="Arial" pitchFamily="34" charset="0"/>
              </a:rPr>
              <a:t>RoboGym</a:t>
            </a:r>
            <a:endParaRPr lang="ko-KR" altLang="en-US" sz="1200" b="1" dirty="0">
              <a:solidFill>
                <a:schemeClr val="bg1"/>
              </a:solidFill>
              <a:cs typeface="Arial" pitchFamily="34" charset="0"/>
            </a:endParaRPr>
          </a:p>
        </p:txBody>
      </p:sp>
      <p:sp>
        <p:nvSpPr>
          <p:cNvPr id="21" name="TextBox 38">
            <a:extLst>
              <a:ext uri="{FF2B5EF4-FFF2-40B4-BE49-F238E27FC236}">
                <a16:creationId xmlns:a16="http://schemas.microsoft.com/office/drawing/2014/main" id="{AD2979C8-6564-2448-AD2C-CAE8E4B6B8BD}"/>
              </a:ext>
            </a:extLst>
          </p:cNvPr>
          <p:cNvSpPr txBox="1"/>
          <p:nvPr/>
        </p:nvSpPr>
        <p:spPr>
          <a:xfrm>
            <a:off x="9043261" y="1866540"/>
            <a:ext cx="2336431" cy="389513"/>
          </a:xfrm>
          <a:prstGeom prst="roundRect">
            <a:avLst>
              <a:gd name="adj" fmla="val 50000"/>
            </a:avLst>
          </a:prstGeom>
          <a:solidFill>
            <a:schemeClr val="accent3"/>
          </a:solidFill>
        </p:spPr>
        <p:txBody>
          <a:bodyPr wrap="square" rtlCol="0" anchor="ctr">
            <a:spAutoFit/>
          </a:bodyPr>
          <a:lstStyle/>
          <a:p>
            <a:r>
              <a:rPr lang="en-US" altLang="ko-KR" sz="1200" b="1" dirty="0">
                <a:solidFill>
                  <a:schemeClr val="bg1"/>
                </a:solidFill>
                <a:cs typeface="Arial" pitchFamily="34" charset="0"/>
              </a:rPr>
              <a:t>Pybullet</a:t>
            </a:r>
            <a:endParaRPr lang="ko-KR" altLang="en-US" sz="1200" b="1" dirty="0">
              <a:solidFill>
                <a:schemeClr val="bg1"/>
              </a:solidFill>
              <a:cs typeface="Arial" pitchFamily="34" charset="0"/>
            </a:endParaRPr>
          </a:p>
        </p:txBody>
      </p:sp>
      <p:pic>
        <p:nvPicPr>
          <p:cNvPr id="7" name="Image 6">
            <a:extLst>
              <a:ext uri="{FF2B5EF4-FFF2-40B4-BE49-F238E27FC236}">
                <a16:creationId xmlns:a16="http://schemas.microsoft.com/office/drawing/2014/main" id="{6D68EDE3-919F-444C-8007-CC293C40F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544" y="2585999"/>
            <a:ext cx="2150441" cy="2143249"/>
          </a:xfrm>
          <a:prstGeom prst="rect">
            <a:avLst/>
          </a:prstGeom>
        </p:spPr>
      </p:pic>
      <p:pic>
        <p:nvPicPr>
          <p:cNvPr id="9" name="Image 8">
            <a:extLst>
              <a:ext uri="{FF2B5EF4-FFF2-40B4-BE49-F238E27FC236}">
                <a16:creationId xmlns:a16="http://schemas.microsoft.com/office/drawing/2014/main" id="{A3C73466-CF79-5C45-AD35-B8EF5DA02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128" y="2639267"/>
            <a:ext cx="2716696" cy="2124475"/>
          </a:xfrm>
          <a:prstGeom prst="rect">
            <a:avLst/>
          </a:prstGeom>
        </p:spPr>
      </p:pic>
      <p:sp>
        <p:nvSpPr>
          <p:cNvPr id="17" name="TextBox 107">
            <a:extLst>
              <a:ext uri="{FF2B5EF4-FFF2-40B4-BE49-F238E27FC236}">
                <a16:creationId xmlns:a16="http://schemas.microsoft.com/office/drawing/2014/main" id="{8115FE2C-A465-D44D-A439-F27699E739E9}"/>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20" name="TextBox 107">
            <a:extLst>
              <a:ext uri="{FF2B5EF4-FFF2-40B4-BE49-F238E27FC236}">
                <a16:creationId xmlns:a16="http://schemas.microsoft.com/office/drawing/2014/main" id="{2F825544-D188-5E44-AD05-73DF94C784E4}"/>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22" name="TextBox 107">
            <a:extLst>
              <a:ext uri="{FF2B5EF4-FFF2-40B4-BE49-F238E27FC236}">
                <a16:creationId xmlns:a16="http://schemas.microsoft.com/office/drawing/2014/main" id="{6A6488DB-3F91-8D48-9AC0-DA4F385868C7}"/>
              </a:ext>
            </a:extLst>
          </p:cNvPr>
          <p:cNvSpPr txBox="1"/>
          <p:nvPr/>
        </p:nvSpPr>
        <p:spPr>
          <a:xfrm>
            <a:off x="8780350" y="130787"/>
            <a:ext cx="2285440"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Tree>
    <p:extLst>
      <p:ext uri="{BB962C8B-B14F-4D97-AF65-F5344CB8AC3E}">
        <p14:creationId xmlns:p14="http://schemas.microsoft.com/office/powerpoint/2010/main" val="3092625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III.2. Presentation of the Simulation</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22</a:t>
            </a:r>
          </a:p>
        </p:txBody>
      </p:sp>
      <p:grpSp>
        <p:nvGrpSpPr>
          <p:cNvPr id="20" name="Group 64">
            <a:extLst>
              <a:ext uri="{FF2B5EF4-FFF2-40B4-BE49-F238E27FC236}">
                <a16:creationId xmlns:a16="http://schemas.microsoft.com/office/drawing/2014/main" id="{72407576-B0CA-E04F-87B4-D0A2C4E48A00}"/>
              </a:ext>
            </a:extLst>
          </p:cNvPr>
          <p:cNvGrpSpPr/>
          <p:nvPr/>
        </p:nvGrpSpPr>
        <p:grpSpPr>
          <a:xfrm>
            <a:off x="5087094" y="3198894"/>
            <a:ext cx="1974407" cy="1616584"/>
            <a:chOff x="10095620" y="2895698"/>
            <a:chExt cx="3288407" cy="2443852"/>
          </a:xfrm>
        </p:grpSpPr>
        <p:sp>
          <p:nvSpPr>
            <p:cNvPr id="22" name="Trapezoid 77">
              <a:extLst>
                <a:ext uri="{FF2B5EF4-FFF2-40B4-BE49-F238E27FC236}">
                  <a16:creationId xmlns:a16="http://schemas.microsoft.com/office/drawing/2014/main" id="{01DF50CF-5029-A14A-B4E8-C862908D8925}"/>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23" name="Group 78">
              <a:extLst>
                <a:ext uri="{FF2B5EF4-FFF2-40B4-BE49-F238E27FC236}">
                  <a16:creationId xmlns:a16="http://schemas.microsoft.com/office/drawing/2014/main" id="{5CAFB44E-0C3D-0C48-A635-E082B014A06F}"/>
                </a:ext>
              </a:extLst>
            </p:cNvPr>
            <p:cNvGrpSpPr/>
            <p:nvPr/>
          </p:nvGrpSpPr>
          <p:grpSpPr>
            <a:xfrm>
              <a:off x="10541428" y="2895698"/>
              <a:ext cx="1434926" cy="560920"/>
              <a:chOff x="10541428" y="2895698"/>
              <a:chExt cx="1434926" cy="560920"/>
            </a:xfrm>
          </p:grpSpPr>
          <p:sp>
            <p:nvSpPr>
              <p:cNvPr id="44" name="Rectangle: Rounded Corners 90">
                <a:extLst>
                  <a:ext uri="{FF2B5EF4-FFF2-40B4-BE49-F238E27FC236}">
                    <a16:creationId xmlns:a16="http://schemas.microsoft.com/office/drawing/2014/main" id="{82817699-7D8A-CF41-982A-CCA638DAAF8A}"/>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45" name="Freeform: Shape 91">
                <a:extLst>
                  <a:ext uri="{FF2B5EF4-FFF2-40B4-BE49-F238E27FC236}">
                    <a16:creationId xmlns:a16="http://schemas.microsoft.com/office/drawing/2014/main" id="{7533EF41-7169-CD4A-83AF-E801A43A7A46}"/>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24" name="Group 79">
              <a:extLst>
                <a:ext uri="{FF2B5EF4-FFF2-40B4-BE49-F238E27FC236}">
                  <a16:creationId xmlns:a16="http://schemas.microsoft.com/office/drawing/2014/main" id="{8C635C30-36E9-4149-A55F-657FA41B5A7C}"/>
                </a:ext>
              </a:extLst>
            </p:cNvPr>
            <p:cNvGrpSpPr/>
            <p:nvPr/>
          </p:nvGrpSpPr>
          <p:grpSpPr>
            <a:xfrm>
              <a:off x="10226072" y="3384119"/>
              <a:ext cx="1153558" cy="1269798"/>
              <a:chOff x="10226072" y="3384119"/>
              <a:chExt cx="1153558" cy="1269798"/>
            </a:xfrm>
          </p:grpSpPr>
          <p:sp>
            <p:nvSpPr>
              <p:cNvPr id="42" name="Freeform: Shape 88">
                <a:extLst>
                  <a:ext uri="{FF2B5EF4-FFF2-40B4-BE49-F238E27FC236}">
                    <a16:creationId xmlns:a16="http://schemas.microsoft.com/office/drawing/2014/main" id="{71C6DD1B-DB9A-F145-9070-75D09C316880}"/>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43" name="Freeform: Shape 89">
                <a:extLst>
                  <a:ext uri="{FF2B5EF4-FFF2-40B4-BE49-F238E27FC236}">
                    <a16:creationId xmlns:a16="http://schemas.microsoft.com/office/drawing/2014/main" id="{344F3B42-E949-6542-9DB6-52E3766109DE}"/>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26" name="Group 80">
              <a:extLst>
                <a:ext uri="{FF2B5EF4-FFF2-40B4-BE49-F238E27FC236}">
                  <a16:creationId xmlns:a16="http://schemas.microsoft.com/office/drawing/2014/main" id="{A355D69D-20D1-B54C-9F15-F6D3341062CC}"/>
                </a:ext>
              </a:extLst>
            </p:cNvPr>
            <p:cNvGrpSpPr/>
            <p:nvPr/>
          </p:nvGrpSpPr>
          <p:grpSpPr>
            <a:xfrm rot="5400000">
              <a:off x="12509125" y="3435921"/>
              <a:ext cx="989342" cy="760462"/>
              <a:chOff x="10999279" y="2698471"/>
              <a:chExt cx="989342" cy="760462"/>
            </a:xfrm>
          </p:grpSpPr>
          <p:sp>
            <p:nvSpPr>
              <p:cNvPr id="39" name="Freeform: Shape 85">
                <a:extLst>
                  <a:ext uri="{FF2B5EF4-FFF2-40B4-BE49-F238E27FC236}">
                    <a16:creationId xmlns:a16="http://schemas.microsoft.com/office/drawing/2014/main" id="{C1321366-70F5-E449-AB06-1722CB254276}"/>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40" name="Freeform: Shape 86">
                <a:extLst>
                  <a:ext uri="{FF2B5EF4-FFF2-40B4-BE49-F238E27FC236}">
                    <a16:creationId xmlns:a16="http://schemas.microsoft.com/office/drawing/2014/main" id="{4783D358-9AD4-B047-B805-9CA81E02A277}"/>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41" name="Freeform: Shape 87">
                <a:extLst>
                  <a:ext uri="{FF2B5EF4-FFF2-40B4-BE49-F238E27FC236}">
                    <a16:creationId xmlns:a16="http://schemas.microsoft.com/office/drawing/2014/main" id="{F0FF9878-5D2C-4343-BCB3-D6F9B2A02D91}"/>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35" name="Group 81">
              <a:extLst>
                <a:ext uri="{FF2B5EF4-FFF2-40B4-BE49-F238E27FC236}">
                  <a16:creationId xmlns:a16="http://schemas.microsoft.com/office/drawing/2014/main" id="{BFC687BE-9901-2544-9FED-5515901119E9}"/>
                </a:ext>
              </a:extLst>
            </p:cNvPr>
            <p:cNvGrpSpPr/>
            <p:nvPr/>
          </p:nvGrpSpPr>
          <p:grpSpPr>
            <a:xfrm>
              <a:off x="10095620" y="4304882"/>
              <a:ext cx="1425867" cy="1034668"/>
              <a:chOff x="10095620" y="4304882"/>
              <a:chExt cx="1425867" cy="1034668"/>
            </a:xfrm>
          </p:grpSpPr>
          <p:sp>
            <p:nvSpPr>
              <p:cNvPr id="36" name="Freeform: Shape 82">
                <a:extLst>
                  <a:ext uri="{FF2B5EF4-FFF2-40B4-BE49-F238E27FC236}">
                    <a16:creationId xmlns:a16="http://schemas.microsoft.com/office/drawing/2014/main" id="{53E737C0-4F78-184D-9D51-C7A42D8AD790}"/>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37" name="Freeform: Shape 83">
                <a:extLst>
                  <a:ext uri="{FF2B5EF4-FFF2-40B4-BE49-F238E27FC236}">
                    <a16:creationId xmlns:a16="http://schemas.microsoft.com/office/drawing/2014/main" id="{91008440-A6F5-0744-B692-A24EA487C089}"/>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38" name="Freeform: Shape 84">
                <a:extLst>
                  <a:ext uri="{FF2B5EF4-FFF2-40B4-BE49-F238E27FC236}">
                    <a16:creationId xmlns:a16="http://schemas.microsoft.com/office/drawing/2014/main" id="{3D4D096F-254D-EE4B-94D7-0586FE1DEBF3}"/>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sp>
        <p:nvSpPr>
          <p:cNvPr id="2" name="Ellipse 1">
            <a:extLst>
              <a:ext uri="{FF2B5EF4-FFF2-40B4-BE49-F238E27FC236}">
                <a16:creationId xmlns:a16="http://schemas.microsoft.com/office/drawing/2014/main" id="{C7CC3205-2082-534E-AB31-C73262D6EA8C}"/>
              </a:ext>
            </a:extLst>
          </p:cNvPr>
          <p:cNvSpPr/>
          <p:nvPr/>
        </p:nvSpPr>
        <p:spPr>
          <a:xfrm>
            <a:off x="3480522" y="4863971"/>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t>Environment</a:t>
            </a:r>
          </a:p>
        </p:txBody>
      </p:sp>
      <p:sp>
        <p:nvSpPr>
          <p:cNvPr id="46" name="Ellipse 45">
            <a:extLst>
              <a:ext uri="{FF2B5EF4-FFF2-40B4-BE49-F238E27FC236}">
                <a16:creationId xmlns:a16="http://schemas.microsoft.com/office/drawing/2014/main" id="{E29BC43D-B618-3D42-9FBC-B0CCE0EE8334}"/>
              </a:ext>
            </a:extLst>
          </p:cNvPr>
          <p:cNvSpPr/>
          <p:nvPr/>
        </p:nvSpPr>
        <p:spPr>
          <a:xfrm>
            <a:off x="7144822" y="4433362"/>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t>Policy / Training</a:t>
            </a:r>
          </a:p>
        </p:txBody>
      </p:sp>
      <p:sp>
        <p:nvSpPr>
          <p:cNvPr id="47" name="Ellipse 46">
            <a:extLst>
              <a:ext uri="{FF2B5EF4-FFF2-40B4-BE49-F238E27FC236}">
                <a16:creationId xmlns:a16="http://schemas.microsoft.com/office/drawing/2014/main" id="{FED59361-6761-4548-A85C-9E27687E0E0A}"/>
              </a:ext>
            </a:extLst>
          </p:cNvPr>
          <p:cNvSpPr/>
          <p:nvPr/>
        </p:nvSpPr>
        <p:spPr>
          <a:xfrm>
            <a:off x="4787640" y="1758612"/>
            <a:ext cx="1260000" cy="12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URDF</a:t>
            </a:r>
          </a:p>
        </p:txBody>
      </p:sp>
      <p:sp>
        <p:nvSpPr>
          <p:cNvPr id="49" name="Arc 48">
            <a:extLst>
              <a:ext uri="{FF2B5EF4-FFF2-40B4-BE49-F238E27FC236}">
                <a16:creationId xmlns:a16="http://schemas.microsoft.com/office/drawing/2014/main" id="{5F7B3E6E-A027-9A47-9B91-FE39AA278905}"/>
              </a:ext>
            </a:extLst>
          </p:cNvPr>
          <p:cNvSpPr/>
          <p:nvPr/>
        </p:nvSpPr>
        <p:spPr>
          <a:xfrm rot="7278580">
            <a:off x="4132418" y="2771330"/>
            <a:ext cx="3583449" cy="3627433"/>
          </a:xfrm>
          <a:prstGeom prst="arc">
            <a:avLst>
              <a:gd name="adj1" fmla="val 16744500"/>
              <a:gd name="adj2" fmla="val 358121"/>
            </a:avLst>
          </a:prstGeom>
          <a:ln cap="rnd">
            <a:round/>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 name="Arc 49">
            <a:extLst>
              <a:ext uri="{FF2B5EF4-FFF2-40B4-BE49-F238E27FC236}">
                <a16:creationId xmlns:a16="http://schemas.microsoft.com/office/drawing/2014/main" id="{A5B4DEF6-8466-4D4D-88E4-07CC03F3FA9A}"/>
              </a:ext>
            </a:extLst>
          </p:cNvPr>
          <p:cNvSpPr/>
          <p:nvPr/>
        </p:nvSpPr>
        <p:spPr>
          <a:xfrm rot="21250827">
            <a:off x="4461616" y="2351721"/>
            <a:ext cx="3583449" cy="3627433"/>
          </a:xfrm>
          <a:prstGeom prst="arc">
            <a:avLst>
              <a:gd name="adj1" fmla="val 16744500"/>
              <a:gd name="adj2" fmla="val 532171"/>
            </a:avLst>
          </a:prstGeom>
          <a:ln cap="rnd">
            <a:round/>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1" name="Arc 50">
            <a:extLst>
              <a:ext uri="{FF2B5EF4-FFF2-40B4-BE49-F238E27FC236}">
                <a16:creationId xmlns:a16="http://schemas.microsoft.com/office/drawing/2014/main" id="{2E18D1EC-B324-9649-B95B-CC5CAF1037E7}"/>
              </a:ext>
            </a:extLst>
          </p:cNvPr>
          <p:cNvSpPr/>
          <p:nvPr/>
        </p:nvSpPr>
        <p:spPr>
          <a:xfrm rot="15387887">
            <a:off x="3714054" y="2339122"/>
            <a:ext cx="3583449" cy="3627433"/>
          </a:xfrm>
          <a:prstGeom prst="arc">
            <a:avLst>
              <a:gd name="adj1" fmla="val 15764614"/>
              <a:gd name="adj2" fmla="val 20789247"/>
            </a:avLst>
          </a:prstGeom>
          <a:ln cap="rnd">
            <a:round/>
            <a:headEnd type="triangle"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2" name="Rectangle 1">
            <a:extLst>
              <a:ext uri="{FF2B5EF4-FFF2-40B4-BE49-F238E27FC236}">
                <a16:creationId xmlns:a16="http://schemas.microsoft.com/office/drawing/2014/main" id="{8FBBD2D9-73B9-344F-8EA4-EF15AF3ACF38}"/>
              </a:ext>
            </a:extLst>
          </p:cNvPr>
          <p:cNvSpPr>
            <a:spLocks noChangeArrowheads="1"/>
          </p:cNvSpPr>
          <p:nvPr/>
        </p:nvSpPr>
        <p:spPr bwMode="auto">
          <a:xfrm>
            <a:off x="6664575" y="1824894"/>
            <a:ext cx="479728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GB" altLang="fr-FR" sz="1400" dirty="0">
                <a:solidFill>
                  <a:schemeClr val="tx1">
                    <a:lumMod val="75000"/>
                    <a:lumOff val="25000"/>
                  </a:schemeClr>
                </a:solidFill>
                <a:latin typeface="Arial" panose="020B0604020202020204" pitchFamily="34" charset="0"/>
              </a:rPr>
              <a:t>Unified Robot Description File, this is where the kinematics and the design of the robot are described</a:t>
            </a:r>
          </a:p>
          <a:p>
            <a:endParaRPr lang="en-GB" altLang="fr-FR" sz="1400" dirty="0">
              <a:solidFill>
                <a:schemeClr val="tx1">
                  <a:lumMod val="75000"/>
                  <a:lumOff val="25000"/>
                </a:schemeClr>
              </a:solidFill>
              <a:latin typeface="Arial" panose="020B0604020202020204" pitchFamily="34" charset="0"/>
            </a:endParaRPr>
          </a:p>
          <a:p>
            <a:br>
              <a:rPr lang="en-GB" sz="1400" dirty="0">
                <a:solidFill>
                  <a:schemeClr val="tx1">
                    <a:lumMod val="75000"/>
                    <a:lumOff val="25000"/>
                  </a:schemeClr>
                </a:solidFill>
              </a:rPr>
            </a:br>
            <a:endParaRPr kumimoji="0" lang="en-GB" altLang="fr-FR" sz="14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
        <p:nvSpPr>
          <p:cNvPr id="53" name="Rectangle 1">
            <a:extLst>
              <a:ext uri="{FF2B5EF4-FFF2-40B4-BE49-F238E27FC236}">
                <a16:creationId xmlns:a16="http://schemas.microsoft.com/office/drawing/2014/main" id="{01681B6F-49AD-BD47-8F8B-02FDA1FC9385}"/>
              </a:ext>
            </a:extLst>
          </p:cNvPr>
          <p:cNvSpPr>
            <a:spLocks noChangeArrowheads="1"/>
          </p:cNvSpPr>
          <p:nvPr/>
        </p:nvSpPr>
        <p:spPr bwMode="auto">
          <a:xfrm>
            <a:off x="8483259" y="4633054"/>
            <a:ext cx="297860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GB" altLang="fr-FR" sz="1400" dirty="0">
                <a:solidFill>
                  <a:schemeClr val="tx1">
                    <a:lumMod val="75000"/>
                    <a:lumOff val="25000"/>
                  </a:schemeClr>
                </a:solidFill>
                <a:latin typeface="Arial" panose="020B0604020202020204" pitchFamily="34" charset="0"/>
              </a:rPr>
              <a:t>This is the script that allows to control the robot through different policies for the training</a:t>
            </a:r>
          </a:p>
          <a:p>
            <a:endParaRPr lang="en-GB" altLang="fr-FR" sz="1400" dirty="0">
              <a:solidFill>
                <a:schemeClr val="tx1">
                  <a:lumMod val="75000"/>
                  <a:lumOff val="25000"/>
                </a:schemeClr>
              </a:solidFill>
              <a:latin typeface="Arial" panose="020B0604020202020204" pitchFamily="34" charset="0"/>
            </a:endParaRPr>
          </a:p>
          <a:p>
            <a:br>
              <a:rPr lang="en-GB" sz="1400" dirty="0">
                <a:solidFill>
                  <a:schemeClr val="tx1">
                    <a:lumMod val="75000"/>
                    <a:lumOff val="25000"/>
                  </a:schemeClr>
                </a:solidFill>
              </a:rPr>
            </a:br>
            <a:endParaRPr kumimoji="0" lang="en-GB" altLang="fr-FR" sz="14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
        <p:nvSpPr>
          <p:cNvPr id="54" name="Rectangle 1">
            <a:extLst>
              <a:ext uri="{FF2B5EF4-FFF2-40B4-BE49-F238E27FC236}">
                <a16:creationId xmlns:a16="http://schemas.microsoft.com/office/drawing/2014/main" id="{F781C33F-BB8B-0A4B-BA45-84A3C5CFEFBB}"/>
              </a:ext>
            </a:extLst>
          </p:cNvPr>
          <p:cNvSpPr>
            <a:spLocks noChangeArrowheads="1"/>
          </p:cNvSpPr>
          <p:nvPr/>
        </p:nvSpPr>
        <p:spPr bwMode="auto">
          <a:xfrm>
            <a:off x="591983" y="4685028"/>
            <a:ext cx="297860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GB" altLang="fr-FR" sz="1400" dirty="0">
                <a:solidFill>
                  <a:schemeClr val="tx1">
                    <a:lumMod val="75000"/>
                    <a:lumOff val="25000"/>
                  </a:schemeClr>
                </a:solidFill>
                <a:latin typeface="Arial" panose="020B0604020202020204" pitchFamily="34" charset="0"/>
              </a:rPr>
              <a:t>The environment is made to fit to the OpenAi Gym functions with the init(), reset(), step()… </a:t>
            </a:r>
          </a:p>
          <a:p>
            <a:r>
              <a:rPr lang="en-GB" altLang="fr-FR" sz="1400" dirty="0">
                <a:solidFill>
                  <a:schemeClr val="tx1">
                    <a:lumMod val="75000"/>
                    <a:lumOff val="25000"/>
                  </a:schemeClr>
                </a:solidFill>
                <a:latin typeface="Arial" panose="020B0604020202020204" pitchFamily="34" charset="0"/>
              </a:rPr>
              <a:t>The reward is also written in this part</a:t>
            </a:r>
          </a:p>
          <a:p>
            <a:endParaRPr lang="en-GB" altLang="fr-FR" sz="1400" dirty="0">
              <a:solidFill>
                <a:schemeClr val="tx1">
                  <a:lumMod val="75000"/>
                  <a:lumOff val="25000"/>
                </a:schemeClr>
              </a:solidFill>
              <a:latin typeface="Arial" panose="020B0604020202020204" pitchFamily="34" charset="0"/>
            </a:endParaRPr>
          </a:p>
          <a:p>
            <a:br>
              <a:rPr lang="en-GB" sz="1400" dirty="0">
                <a:solidFill>
                  <a:schemeClr val="tx1">
                    <a:lumMod val="75000"/>
                    <a:lumOff val="25000"/>
                  </a:schemeClr>
                </a:solidFill>
              </a:rPr>
            </a:br>
            <a:endParaRPr kumimoji="0" lang="en-GB" altLang="fr-FR" sz="1400" b="0" i="0" u="none" strike="noStrike" cap="none" normalizeH="0" baseline="0" dirty="0">
              <a:ln>
                <a:noFill/>
              </a:ln>
              <a:solidFill>
                <a:schemeClr val="tx1">
                  <a:lumMod val="75000"/>
                  <a:lumOff val="25000"/>
                </a:schemeClr>
              </a:solidFill>
              <a:effectLst/>
              <a:latin typeface="Arial" panose="020B0604020202020204" pitchFamily="34" charset="0"/>
            </a:endParaRPr>
          </a:p>
        </p:txBody>
      </p:sp>
      <p:sp>
        <p:nvSpPr>
          <p:cNvPr id="55" name="TextBox 107">
            <a:extLst>
              <a:ext uri="{FF2B5EF4-FFF2-40B4-BE49-F238E27FC236}">
                <a16:creationId xmlns:a16="http://schemas.microsoft.com/office/drawing/2014/main" id="{E2501D93-1855-B64F-A5ED-61B2EA4A4094}"/>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56" name="TextBox 107">
            <a:extLst>
              <a:ext uri="{FF2B5EF4-FFF2-40B4-BE49-F238E27FC236}">
                <a16:creationId xmlns:a16="http://schemas.microsoft.com/office/drawing/2014/main" id="{AFC67F6B-4A75-8848-8738-B4848D4CB065}"/>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57" name="TextBox 107">
            <a:extLst>
              <a:ext uri="{FF2B5EF4-FFF2-40B4-BE49-F238E27FC236}">
                <a16:creationId xmlns:a16="http://schemas.microsoft.com/office/drawing/2014/main" id="{90AE36AA-00B5-A249-84C4-269D2E43DCE1}"/>
              </a:ext>
            </a:extLst>
          </p:cNvPr>
          <p:cNvSpPr txBox="1"/>
          <p:nvPr/>
        </p:nvSpPr>
        <p:spPr>
          <a:xfrm>
            <a:off x="8741042" y="130787"/>
            <a:ext cx="2371241"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Tree>
    <p:extLst>
      <p:ext uri="{BB962C8B-B14F-4D97-AF65-F5344CB8AC3E}">
        <p14:creationId xmlns:p14="http://schemas.microsoft.com/office/powerpoint/2010/main" val="4088630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23</a:t>
            </a:r>
          </a:p>
        </p:txBody>
      </p:sp>
      <p:sp>
        <p:nvSpPr>
          <p:cNvPr id="34" name="TextBox 41">
            <a:extLst>
              <a:ext uri="{FF2B5EF4-FFF2-40B4-BE49-F238E27FC236}">
                <a16:creationId xmlns:a16="http://schemas.microsoft.com/office/drawing/2014/main" id="{2FE5183B-D49A-074D-A055-7233218F3A7D}"/>
              </a:ext>
            </a:extLst>
          </p:cNvPr>
          <p:cNvSpPr txBox="1"/>
          <p:nvPr/>
        </p:nvSpPr>
        <p:spPr>
          <a:xfrm>
            <a:off x="1802105" y="1793015"/>
            <a:ext cx="2336431" cy="389513"/>
          </a:xfrm>
          <a:prstGeom prst="roundRect">
            <a:avLst>
              <a:gd name="adj" fmla="val 50000"/>
            </a:avLst>
          </a:prstGeom>
          <a:solidFill>
            <a:schemeClr val="accent4"/>
          </a:solidFill>
        </p:spPr>
        <p:txBody>
          <a:bodyPr wrap="square" rtlCol="0" anchor="ctr">
            <a:spAutoFit/>
          </a:bodyPr>
          <a:lstStyle/>
          <a:p>
            <a:r>
              <a:rPr lang="en-US" altLang="ko-KR" sz="1200" b="1" dirty="0">
                <a:solidFill>
                  <a:schemeClr val="bg1"/>
                </a:solidFill>
                <a:cs typeface="Arial" pitchFamily="34" charset="0"/>
              </a:rPr>
              <a:t>Action Space</a:t>
            </a:r>
            <a:endParaRPr lang="ko-KR" altLang="en-US" sz="1200" b="1" dirty="0">
              <a:solidFill>
                <a:schemeClr val="bg1"/>
              </a:solidFill>
              <a:cs typeface="Arial" pitchFamily="34" charset="0"/>
            </a:endParaRPr>
          </a:p>
        </p:txBody>
      </p:sp>
      <p:sp>
        <p:nvSpPr>
          <p:cNvPr id="48" name="TextBox 41">
            <a:extLst>
              <a:ext uri="{FF2B5EF4-FFF2-40B4-BE49-F238E27FC236}">
                <a16:creationId xmlns:a16="http://schemas.microsoft.com/office/drawing/2014/main" id="{E110DA21-39EE-7D4E-A0F5-D7CF4D76745C}"/>
              </a:ext>
            </a:extLst>
          </p:cNvPr>
          <p:cNvSpPr txBox="1"/>
          <p:nvPr/>
        </p:nvSpPr>
        <p:spPr>
          <a:xfrm>
            <a:off x="8308937" y="1795937"/>
            <a:ext cx="2336431" cy="389513"/>
          </a:xfrm>
          <a:prstGeom prst="roundRect">
            <a:avLst>
              <a:gd name="adj" fmla="val 50000"/>
            </a:avLst>
          </a:prstGeom>
          <a:solidFill>
            <a:schemeClr val="accent5">
              <a:lumMod val="75000"/>
            </a:schemeClr>
          </a:solidFill>
        </p:spPr>
        <p:txBody>
          <a:bodyPr wrap="square" rtlCol="0" anchor="ctr">
            <a:spAutoFit/>
          </a:bodyPr>
          <a:lstStyle/>
          <a:p>
            <a:r>
              <a:rPr lang="en-US" altLang="ko-KR" sz="1200" b="1" dirty="0">
                <a:solidFill>
                  <a:schemeClr val="bg1"/>
                </a:solidFill>
                <a:cs typeface="Arial" pitchFamily="34" charset="0"/>
              </a:rPr>
              <a:t>State Space</a:t>
            </a:r>
            <a:endParaRPr lang="ko-KR" altLang="en-US" sz="1200" b="1" dirty="0">
              <a:solidFill>
                <a:schemeClr val="bg1"/>
              </a:solidFill>
              <a:cs typeface="Arial" pitchFamily="34" charset="0"/>
            </a:endParaRPr>
          </a:p>
        </p:txBody>
      </p:sp>
      <p:pic>
        <p:nvPicPr>
          <p:cNvPr id="4" name="Image 3">
            <a:extLst>
              <a:ext uri="{FF2B5EF4-FFF2-40B4-BE49-F238E27FC236}">
                <a16:creationId xmlns:a16="http://schemas.microsoft.com/office/drawing/2014/main" id="{C0552BCD-2D58-D541-8A0A-0BF5B517A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824" y="2374534"/>
            <a:ext cx="2766991" cy="2390975"/>
          </a:xfrm>
          <a:prstGeom prst="rect">
            <a:avLst/>
          </a:prstGeom>
        </p:spPr>
      </p:pic>
      <p:pic>
        <p:nvPicPr>
          <p:cNvPr id="6" name="Image 5">
            <a:extLst>
              <a:ext uri="{FF2B5EF4-FFF2-40B4-BE49-F238E27FC236}">
                <a16:creationId xmlns:a16="http://schemas.microsoft.com/office/drawing/2014/main" id="{B3D27C24-D283-F840-B622-7615F4F5E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749" y="2218386"/>
            <a:ext cx="3808808" cy="2870818"/>
          </a:xfrm>
          <a:prstGeom prst="rect">
            <a:avLst/>
          </a:prstGeom>
        </p:spPr>
      </p:pic>
      <p:sp>
        <p:nvSpPr>
          <p:cNvPr id="7" name="Rectangle 6">
            <a:extLst>
              <a:ext uri="{FF2B5EF4-FFF2-40B4-BE49-F238E27FC236}">
                <a16:creationId xmlns:a16="http://schemas.microsoft.com/office/drawing/2014/main" id="{BB8248CE-542A-8C42-81F1-6B1C1425AFA1}"/>
              </a:ext>
            </a:extLst>
          </p:cNvPr>
          <p:cNvSpPr/>
          <p:nvPr/>
        </p:nvSpPr>
        <p:spPr>
          <a:xfrm>
            <a:off x="187550" y="4941956"/>
            <a:ext cx="6967649" cy="1323439"/>
          </a:xfrm>
          <a:prstGeom prst="rect">
            <a:avLst/>
          </a:prstGeom>
        </p:spPr>
        <p:txBody>
          <a:bodyPr wrap="square">
            <a:spAutoFit/>
          </a:bodyPr>
          <a:lstStyle/>
          <a:p>
            <a:r>
              <a:rPr lang="en-GB" sz="2000" dirty="0">
                <a:solidFill>
                  <a:schemeClr val="tx1">
                    <a:lumMod val="75000"/>
                    <a:lumOff val="25000"/>
                  </a:schemeClr>
                </a:solidFill>
                <a:latin typeface="Arial" panose="020B0604020202020204" pitchFamily="34" charset="0"/>
                <a:cs typeface="Arial" panose="020B0604020202020204" pitchFamily="34" charset="0"/>
              </a:rPr>
              <a:t>A discrete action space has been set with only essentials joints angles.</a:t>
            </a:r>
          </a:p>
          <a:p>
            <a:endParaRPr lang="fr-FR" sz="2000" dirty="0">
              <a:solidFill>
                <a:schemeClr val="tx1">
                  <a:lumMod val="75000"/>
                  <a:lumOff val="25000"/>
                </a:schemeClr>
              </a:solidFill>
              <a:latin typeface="Arial" panose="020B0604020202020204" pitchFamily="34" charset="0"/>
              <a:cs typeface="Arial" panose="020B0604020202020204" pitchFamily="34" charset="0"/>
            </a:endParaRPr>
          </a:p>
          <a:p>
            <a:r>
              <a:rPr lang="en-GB" sz="2000" dirty="0">
                <a:solidFill>
                  <a:schemeClr val="tx1">
                    <a:lumMod val="75000"/>
                    <a:lumOff val="25000"/>
                  </a:schemeClr>
                </a:solidFill>
                <a:latin typeface="Arial" panose="020B0604020202020204" pitchFamily="34" charset="0"/>
                <a:cs typeface="Arial" panose="020B0604020202020204" pitchFamily="34" charset="0"/>
              </a:rPr>
              <a:t>The action space is 16 + 10 + 11 + 4 = </a:t>
            </a:r>
            <a:r>
              <a:rPr lang="en-GB" sz="2000" b="1" dirty="0">
                <a:solidFill>
                  <a:schemeClr val="tx1">
                    <a:lumMod val="75000"/>
                    <a:lumOff val="25000"/>
                  </a:schemeClr>
                </a:solidFill>
                <a:latin typeface="Arial" panose="020B0604020202020204" pitchFamily="34" charset="0"/>
                <a:cs typeface="Arial" panose="020B0604020202020204" pitchFamily="34" charset="0"/>
              </a:rPr>
              <a:t>41 actions.</a:t>
            </a:r>
          </a:p>
        </p:txBody>
      </p:sp>
      <p:sp>
        <p:nvSpPr>
          <p:cNvPr id="8" name="Rectangle 7">
            <a:extLst>
              <a:ext uri="{FF2B5EF4-FFF2-40B4-BE49-F238E27FC236}">
                <a16:creationId xmlns:a16="http://schemas.microsoft.com/office/drawing/2014/main" id="{35BA2FBA-3424-4245-868B-C24D1482DDF7}"/>
              </a:ext>
            </a:extLst>
          </p:cNvPr>
          <p:cNvSpPr/>
          <p:nvPr/>
        </p:nvSpPr>
        <p:spPr>
          <a:xfrm>
            <a:off x="7977293" y="5234463"/>
            <a:ext cx="4196130" cy="707886"/>
          </a:xfrm>
          <a:prstGeom prst="rect">
            <a:avLst/>
          </a:prstGeom>
        </p:spPr>
        <p:txBody>
          <a:bodyPr wrap="square">
            <a:spAutoFit/>
          </a:bodyPr>
          <a:lstStyle/>
          <a:p>
            <a:r>
              <a:rPr lang="en-GB" sz="2000" dirty="0">
                <a:solidFill>
                  <a:schemeClr val="tx1">
                    <a:lumMod val="75000"/>
                    <a:lumOff val="25000"/>
                  </a:schemeClr>
                </a:solidFill>
              </a:rPr>
              <a:t>The state space is then 16 x 10 x 11 x  4 = </a:t>
            </a:r>
            <a:r>
              <a:rPr lang="en-GB" sz="2000" b="1" dirty="0">
                <a:solidFill>
                  <a:schemeClr val="tx1">
                    <a:lumMod val="75000"/>
                    <a:lumOff val="25000"/>
                  </a:schemeClr>
                </a:solidFill>
              </a:rPr>
              <a:t>7040 states.</a:t>
            </a:r>
          </a:p>
        </p:txBody>
      </p:sp>
      <p:sp>
        <p:nvSpPr>
          <p:cNvPr id="13" name="Text Placeholder 1">
            <a:extLst>
              <a:ext uri="{FF2B5EF4-FFF2-40B4-BE49-F238E27FC236}">
                <a16:creationId xmlns:a16="http://schemas.microsoft.com/office/drawing/2014/main" id="{92FA9C33-BA48-E946-AFCE-1C6F9AF7A64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III.2. Presentation of the Simulation</a:t>
            </a:r>
          </a:p>
        </p:txBody>
      </p:sp>
      <p:sp>
        <p:nvSpPr>
          <p:cNvPr id="18" name="TextBox 107">
            <a:extLst>
              <a:ext uri="{FF2B5EF4-FFF2-40B4-BE49-F238E27FC236}">
                <a16:creationId xmlns:a16="http://schemas.microsoft.com/office/drawing/2014/main" id="{DB90B869-6C47-3E47-8A38-CDCB3E3B4851}"/>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19" name="TextBox 107">
            <a:extLst>
              <a:ext uri="{FF2B5EF4-FFF2-40B4-BE49-F238E27FC236}">
                <a16:creationId xmlns:a16="http://schemas.microsoft.com/office/drawing/2014/main" id="{BD913F1B-BAAF-5445-B381-0884E664E433}"/>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20" name="TextBox 107">
            <a:extLst>
              <a:ext uri="{FF2B5EF4-FFF2-40B4-BE49-F238E27FC236}">
                <a16:creationId xmlns:a16="http://schemas.microsoft.com/office/drawing/2014/main" id="{976A7790-44D9-4E46-B26D-9607E084EA2E}"/>
              </a:ext>
            </a:extLst>
          </p:cNvPr>
          <p:cNvSpPr txBox="1"/>
          <p:nvPr/>
        </p:nvSpPr>
        <p:spPr>
          <a:xfrm>
            <a:off x="8942524" y="130787"/>
            <a:ext cx="2030278"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Tree>
    <p:extLst>
      <p:ext uri="{BB962C8B-B14F-4D97-AF65-F5344CB8AC3E}">
        <p14:creationId xmlns:p14="http://schemas.microsoft.com/office/powerpoint/2010/main" val="386344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24</a:t>
            </a:r>
          </a:p>
        </p:txBody>
      </p:sp>
      <p:sp>
        <p:nvSpPr>
          <p:cNvPr id="13" name="Text Placeholder 1">
            <a:extLst>
              <a:ext uri="{FF2B5EF4-FFF2-40B4-BE49-F238E27FC236}">
                <a16:creationId xmlns:a16="http://schemas.microsoft.com/office/drawing/2014/main" id="{92FA9C33-BA48-E946-AFCE-1C6F9AF7A64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III.2. Presentation of the Simulation</a:t>
            </a:r>
          </a:p>
        </p:txBody>
      </p:sp>
      <p:pic>
        <p:nvPicPr>
          <p:cNvPr id="14" name="Image 13">
            <a:extLst>
              <a:ext uri="{FF2B5EF4-FFF2-40B4-BE49-F238E27FC236}">
                <a16:creationId xmlns:a16="http://schemas.microsoft.com/office/drawing/2014/main" id="{B57B2DDD-7C3F-3245-8CE3-814794E30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494" y="2318306"/>
            <a:ext cx="4439637" cy="3564000"/>
          </a:xfrm>
          <a:prstGeom prst="rect">
            <a:avLst/>
          </a:prstGeom>
        </p:spPr>
      </p:pic>
      <p:sp>
        <p:nvSpPr>
          <p:cNvPr id="16" name="Rectangle 15">
            <a:extLst>
              <a:ext uri="{FF2B5EF4-FFF2-40B4-BE49-F238E27FC236}">
                <a16:creationId xmlns:a16="http://schemas.microsoft.com/office/drawing/2014/main" id="{33F07266-6644-4C4E-808B-C0E141576191}"/>
              </a:ext>
            </a:extLst>
          </p:cNvPr>
          <p:cNvSpPr/>
          <p:nvPr/>
        </p:nvSpPr>
        <p:spPr>
          <a:xfrm>
            <a:off x="4858966" y="2146343"/>
            <a:ext cx="1429966"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A28FB0BE-71A5-F445-AD6D-874975CEEEF7}"/>
              </a:ext>
            </a:extLst>
          </p:cNvPr>
          <p:cNvSpPr/>
          <p:nvPr/>
        </p:nvSpPr>
        <p:spPr>
          <a:xfrm rot="5400000">
            <a:off x="7068233" y="239909"/>
            <a:ext cx="1429966"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F0AB04A5-AF62-B34E-9898-80689C5EEE58}"/>
              </a:ext>
            </a:extLst>
          </p:cNvPr>
          <p:cNvSpPr/>
          <p:nvPr/>
        </p:nvSpPr>
        <p:spPr>
          <a:xfrm rot="5400000">
            <a:off x="7561931" y="3642108"/>
            <a:ext cx="685532"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927061C7-8EA4-7E45-B7EC-26ED75F40937}"/>
              </a:ext>
            </a:extLst>
          </p:cNvPr>
          <p:cNvSpPr/>
          <p:nvPr/>
        </p:nvSpPr>
        <p:spPr>
          <a:xfrm>
            <a:off x="8291060" y="2360819"/>
            <a:ext cx="1429966"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8EE89FE4-20DC-B74C-9F78-BA203B27170B}"/>
              </a:ext>
            </a:extLst>
          </p:cNvPr>
          <p:cNvSpPr/>
          <p:nvPr/>
        </p:nvSpPr>
        <p:spPr>
          <a:xfrm>
            <a:off x="221710" y="3082543"/>
            <a:ext cx="5408949" cy="1015663"/>
          </a:xfrm>
          <a:prstGeom prst="rect">
            <a:avLst/>
          </a:prstGeom>
        </p:spPr>
        <p:txBody>
          <a:bodyPr wrap="square">
            <a:spAutoFit/>
          </a:bodyPr>
          <a:lstStyle/>
          <a:p>
            <a:endParaRPr lang="fr-FR" sz="2000" dirty="0">
              <a:solidFill>
                <a:schemeClr val="tx1">
                  <a:lumMod val="75000"/>
                  <a:lumOff val="25000"/>
                </a:schemeClr>
              </a:solidFill>
              <a:latin typeface="Arial" panose="020B0604020202020204" pitchFamily="34" charset="0"/>
              <a:cs typeface="Arial" panose="020B0604020202020204" pitchFamily="34" charset="0"/>
            </a:endParaRPr>
          </a:p>
          <a:p>
            <a:endParaRPr lang="en-GB" sz="2000" b="1" dirty="0">
              <a:solidFill>
                <a:schemeClr val="tx1">
                  <a:lumMod val="75000"/>
                  <a:lumOff val="25000"/>
                </a:schemeClr>
              </a:solidFill>
              <a:latin typeface="Arial" panose="020B0604020202020204" pitchFamily="34" charset="0"/>
              <a:cs typeface="Arial" panose="020B0604020202020204" pitchFamily="34" charset="0"/>
            </a:endParaRPr>
          </a:p>
          <a:p>
            <a:r>
              <a:rPr lang="en-GB" sz="2000" dirty="0">
                <a:solidFill>
                  <a:schemeClr val="tx1">
                    <a:lumMod val="75000"/>
                    <a:lumOff val="25000"/>
                  </a:schemeClr>
                </a:solidFill>
                <a:latin typeface="Arial" panose="020B0604020202020204" pitchFamily="34" charset="0"/>
                <a:cs typeface="Arial" panose="020B0604020202020204" pitchFamily="34" charset="0"/>
              </a:rPr>
              <a:t>• Find the optimal path </a:t>
            </a:r>
            <a:endParaRPr lang="en-GB"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4" name="TextBox 107">
            <a:extLst>
              <a:ext uri="{FF2B5EF4-FFF2-40B4-BE49-F238E27FC236}">
                <a16:creationId xmlns:a16="http://schemas.microsoft.com/office/drawing/2014/main" id="{F0440DF4-73D9-6444-A5BE-B56B761428F4}"/>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25" name="TextBox 107">
            <a:extLst>
              <a:ext uri="{FF2B5EF4-FFF2-40B4-BE49-F238E27FC236}">
                <a16:creationId xmlns:a16="http://schemas.microsoft.com/office/drawing/2014/main" id="{A34D559E-6C4F-7545-A14C-AA53CBA5CCC2}"/>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26" name="TextBox 107">
            <a:extLst>
              <a:ext uri="{FF2B5EF4-FFF2-40B4-BE49-F238E27FC236}">
                <a16:creationId xmlns:a16="http://schemas.microsoft.com/office/drawing/2014/main" id="{91375DA6-F8EE-5549-BA64-2F52CB08EDDA}"/>
              </a:ext>
            </a:extLst>
          </p:cNvPr>
          <p:cNvSpPr txBox="1"/>
          <p:nvPr/>
        </p:nvSpPr>
        <p:spPr>
          <a:xfrm>
            <a:off x="9020014" y="130787"/>
            <a:ext cx="1983783"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
        <p:nvSpPr>
          <p:cNvPr id="2" name="Rectangle 1">
            <a:extLst>
              <a:ext uri="{FF2B5EF4-FFF2-40B4-BE49-F238E27FC236}">
                <a16:creationId xmlns:a16="http://schemas.microsoft.com/office/drawing/2014/main" id="{C702843D-95D1-E54F-84B4-60BD96B2BCA0}"/>
              </a:ext>
            </a:extLst>
          </p:cNvPr>
          <p:cNvSpPr/>
          <p:nvPr/>
        </p:nvSpPr>
        <p:spPr>
          <a:xfrm>
            <a:off x="208619" y="3170713"/>
            <a:ext cx="5484194" cy="369332"/>
          </a:xfrm>
          <a:prstGeom prst="rect">
            <a:avLst/>
          </a:prstGeom>
        </p:spPr>
        <p:txBody>
          <a:bodyPr wrap="non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 Reach a target with the minimum number of steps </a:t>
            </a:r>
          </a:p>
        </p:txBody>
      </p:sp>
      <p:sp>
        <p:nvSpPr>
          <p:cNvPr id="3" name="Rectangle 2">
            <a:extLst>
              <a:ext uri="{FF2B5EF4-FFF2-40B4-BE49-F238E27FC236}">
                <a16:creationId xmlns:a16="http://schemas.microsoft.com/office/drawing/2014/main" id="{3AF663B4-C210-C84D-83BD-3C42DBAB35C0}"/>
              </a:ext>
            </a:extLst>
          </p:cNvPr>
          <p:cNvSpPr/>
          <p:nvPr/>
        </p:nvSpPr>
        <p:spPr>
          <a:xfrm>
            <a:off x="199500" y="4280918"/>
            <a:ext cx="5881867" cy="369332"/>
          </a:xfrm>
          <a:prstGeom prst="rect">
            <a:avLst/>
          </a:prstGeom>
        </p:spPr>
        <p:txBody>
          <a:bodyPr wrap="non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 A step or epoch is made when a joint angle is modified</a:t>
            </a:r>
          </a:p>
        </p:txBody>
      </p:sp>
      <p:sp>
        <p:nvSpPr>
          <p:cNvPr id="27" name="Rectangle 26">
            <a:extLst>
              <a:ext uri="{FF2B5EF4-FFF2-40B4-BE49-F238E27FC236}">
                <a16:creationId xmlns:a16="http://schemas.microsoft.com/office/drawing/2014/main" id="{F65C6D5A-923E-9F4C-9A43-26B6BA56AC40}"/>
              </a:ext>
            </a:extLst>
          </p:cNvPr>
          <p:cNvSpPr/>
          <p:nvPr/>
        </p:nvSpPr>
        <p:spPr>
          <a:xfrm>
            <a:off x="225810" y="4921431"/>
            <a:ext cx="5694444" cy="646331"/>
          </a:xfrm>
          <a:prstGeom prst="rect">
            <a:avLst/>
          </a:prstGeom>
        </p:spPr>
        <p:txBody>
          <a:bodyPr wrap="squar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 An episode is made when the end effector reach the target with a minimum distance of 0.08m</a:t>
            </a:r>
          </a:p>
        </p:txBody>
      </p:sp>
      <p:sp>
        <p:nvSpPr>
          <p:cNvPr id="28" name="TextBox 35">
            <a:extLst>
              <a:ext uri="{FF2B5EF4-FFF2-40B4-BE49-F238E27FC236}">
                <a16:creationId xmlns:a16="http://schemas.microsoft.com/office/drawing/2014/main" id="{24A47CB1-DD79-E849-9E44-D71BE00EA861}"/>
              </a:ext>
            </a:extLst>
          </p:cNvPr>
          <p:cNvSpPr txBox="1"/>
          <p:nvPr/>
        </p:nvSpPr>
        <p:spPr>
          <a:xfrm>
            <a:off x="322438" y="2505668"/>
            <a:ext cx="5597816" cy="389513"/>
          </a:xfrm>
          <a:prstGeom prst="roundRect">
            <a:avLst>
              <a:gd name="adj" fmla="val 50000"/>
            </a:avLst>
          </a:prstGeom>
          <a:solidFill>
            <a:schemeClr val="accent1"/>
          </a:solidFill>
        </p:spPr>
        <p:txBody>
          <a:bodyPr wrap="square" rtlCol="0" anchor="ctr">
            <a:spAutoFit/>
          </a:bodyPr>
          <a:lstStyle/>
          <a:p>
            <a:r>
              <a:rPr lang="en-US" altLang="ko-KR" sz="1200" b="1" dirty="0">
                <a:solidFill>
                  <a:schemeClr val="bg1"/>
                </a:solidFill>
                <a:cs typeface="Arial" pitchFamily="34" charset="0"/>
              </a:rPr>
              <a:t>Task to perform</a:t>
            </a:r>
            <a:endParaRPr lang="ko-KR" altLang="en-US" sz="1200" b="1" dirty="0">
              <a:solidFill>
                <a:schemeClr val="bg1"/>
              </a:solidFill>
              <a:cs typeface="Arial" pitchFamily="34" charset="0"/>
            </a:endParaRPr>
          </a:p>
        </p:txBody>
      </p:sp>
    </p:spTree>
    <p:extLst>
      <p:ext uri="{BB962C8B-B14F-4D97-AF65-F5344CB8AC3E}">
        <p14:creationId xmlns:p14="http://schemas.microsoft.com/office/powerpoint/2010/main" val="217649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3"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III.3. Q Learning</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25</a:t>
            </a:r>
          </a:p>
        </p:txBody>
      </p:sp>
      <p:pic>
        <p:nvPicPr>
          <p:cNvPr id="4" name="Image 3">
            <a:extLst>
              <a:ext uri="{FF2B5EF4-FFF2-40B4-BE49-F238E27FC236}">
                <a16:creationId xmlns:a16="http://schemas.microsoft.com/office/drawing/2014/main" id="{F07E225D-E694-5843-A6C4-C7570F4DF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47" y="2053636"/>
            <a:ext cx="5630753" cy="3996018"/>
          </a:xfrm>
          <a:prstGeom prst="rect">
            <a:avLst/>
          </a:prstGeom>
        </p:spPr>
      </p:pic>
      <p:pic>
        <p:nvPicPr>
          <p:cNvPr id="6" name="Image 5">
            <a:extLst>
              <a:ext uri="{FF2B5EF4-FFF2-40B4-BE49-F238E27FC236}">
                <a16:creationId xmlns:a16="http://schemas.microsoft.com/office/drawing/2014/main" id="{48C8875A-31B2-5641-8383-DC69B3686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7726" y="1470933"/>
            <a:ext cx="2866307" cy="2240055"/>
          </a:xfrm>
          <a:prstGeom prst="rect">
            <a:avLst/>
          </a:prstGeom>
        </p:spPr>
      </p:pic>
      <p:pic>
        <p:nvPicPr>
          <p:cNvPr id="8" name="Image 7">
            <a:extLst>
              <a:ext uri="{FF2B5EF4-FFF2-40B4-BE49-F238E27FC236}">
                <a16:creationId xmlns:a16="http://schemas.microsoft.com/office/drawing/2014/main" id="{5C0C3B9C-1DCC-1E4F-85D5-DEB051E57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056" y="4084626"/>
            <a:ext cx="2866307" cy="2168464"/>
          </a:xfrm>
          <a:prstGeom prst="rect">
            <a:avLst/>
          </a:prstGeom>
        </p:spPr>
      </p:pic>
      <p:sp>
        <p:nvSpPr>
          <p:cNvPr id="16" name="Rectangle 15">
            <a:extLst>
              <a:ext uri="{FF2B5EF4-FFF2-40B4-BE49-F238E27FC236}">
                <a16:creationId xmlns:a16="http://schemas.microsoft.com/office/drawing/2014/main" id="{B002BB2F-8144-EB45-A812-D343E2113267}"/>
              </a:ext>
            </a:extLst>
          </p:cNvPr>
          <p:cNvSpPr/>
          <p:nvPr/>
        </p:nvSpPr>
        <p:spPr>
          <a:xfrm>
            <a:off x="1494049" y="6049654"/>
            <a:ext cx="3807453" cy="276999"/>
          </a:xfrm>
          <a:prstGeom prst="rect">
            <a:avLst/>
          </a:prstGeom>
        </p:spPr>
        <p:txBody>
          <a:bodyPr wrap="none">
            <a:spAutoFit/>
          </a:bodyPr>
          <a:lstStyle/>
          <a:p>
            <a:r>
              <a:rPr lang="en-GB" sz="1200" dirty="0">
                <a:solidFill>
                  <a:schemeClr val="tx1">
                    <a:lumMod val="75000"/>
                    <a:lumOff val="25000"/>
                  </a:schemeClr>
                </a:solidFill>
              </a:rPr>
              <a:t>The Q learning training evolution after 1000 Episodes</a:t>
            </a:r>
          </a:p>
        </p:txBody>
      </p:sp>
      <p:sp>
        <p:nvSpPr>
          <p:cNvPr id="17" name="Rectangle 16">
            <a:extLst>
              <a:ext uri="{FF2B5EF4-FFF2-40B4-BE49-F238E27FC236}">
                <a16:creationId xmlns:a16="http://schemas.microsoft.com/office/drawing/2014/main" id="{D581C11F-F647-894B-8FD3-B1F288F0FAA9}"/>
              </a:ext>
            </a:extLst>
          </p:cNvPr>
          <p:cNvSpPr/>
          <p:nvPr/>
        </p:nvSpPr>
        <p:spPr>
          <a:xfrm>
            <a:off x="7444848" y="3801756"/>
            <a:ext cx="4830168" cy="276999"/>
          </a:xfrm>
          <a:prstGeom prst="rect">
            <a:avLst/>
          </a:prstGeom>
        </p:spPr>
        <p:txBody>
          <a:bodyPr wrap="none">
            <a:spAutoFit/>
          </a:bodyPr>
          <a:lstStyle/>
          <a:p>
            <a:r>
              <a:rPr lang="en-GB" sz="1200" b="1" dirty="0">
                <a:solidFill>
                  <a:schemeClr val="tx1">
                    <a:lumMod val="75000"/>
                    <a:lumOff val="25000"/>
                  </a:schemeClr>
                </a:solidFill>
              </a:rPr>
              <a:t>Untrained</a:t>
            </a:r>
            <a:r>
              <a:rPr lang="en-GB" sz="1200" dirty="0">
                <a:solidFill>
                  <a:schemeClr val="tx1">
                    <a:lumMod val="75000"/>
                    <a:lumOff val="25000"/>
                  </a:schemeClr>
                </a:solidFill>
              </a:rPr>
              <a:t> agent with an average of </a:t>
            </a:r>
            <a:r>
              <a:rPr lang="en-GB" sz="1200" b="1" dirty="0">
                <a:solidFill>
                  <a:schemeClr val="tx1">
                    <a:lumMod val="75000"/>
                    <a:lumOff val="25000"/>
                  </a:schemeClr>
                </a:solidFill>
              </a:rPr>
              <a:t>32.34 steps </a:t>
            </a:r>
            <a:r>
              <a:rPr lang="en-GB" sz="1200" dirty="0">
                <a:solidFill>
                  <a:schemeClr val="tx1">
                    <a:lumMod val="75000"/>
                    <a:lumOff val="25000"/>
                  </a:schemeClr>
                </a:solidFill>
              </a:rPr>
              <a:t>to reach the target </a:t>
            </a:r>
          </a:p>
        </p:txBody>
      </p:sp>
      <p:sp>
        <p:nvSpPr>
          <p:cNvPr id="18" name="Rectangle 17">
            <a:extLst>
              <a:ext uri="{FF2B5EF4-FFF2-40B4-BE49-F238E27FC236}">
                <a16:creationId xmlns:a16="http://schemas.microsoft.com/office/drawing/2014/main" id="{6D376F76-8356-1347-913C-CFDE210DB35C}"/>
              </a:ext>
            </a:extLst>
          </p:cNvPr>
          <p:cNvSpPr/>
          <p:nvPr/>
        </p:nvSpPr>
        <p:spPr>
          <a:xfrm>
            <a:off x="7414939" y="6341500"/>
            <a:ext cx="4659802" cy="276999"/>
          </a:xfrm>
          <a:prstGeom prst="rect">
            <a:avLst/>
          </a:prstGeom>
        </p:spPr>
        <p:txBody>
          <a:bodyPr wrap="none">
            <a:spAutoFit/>
          </a:bodyPr>
          <a:lstStyle/>
          <a:p>
            <a:r>
              <a:rPr lang="en-GB" sz="1200" b="1" dirty="0">
                <a:solidFill>
                  <a:schemeClr val="tx1">
                    <a:lumMod val="75000"/>
                    <a:lumOff val="25000"/>
                  </a:schemeClr>
                </a:solidFill>
              </a:rPr>
              <a:t>Trained</a:t>
            </a:r>
            <a:r>
              <a:rPr lang="en-GB" sz="1200" dirty="0">
                <a:solidFill>
                  <a:schemeClr val="tx1">
                    <a:lumMod val="75000"/>
                    <a:lumOff val="25000"/>
                  </a:schemeClr>
                </a:solidFill>
              </a:rPr>
              <a:t> agent with an average of </a:t>
            </a:r>
            <a:r>
              <a:rPr lang="en-GB" sz="1200" b="1" dirty="0">
                <a:solidFill>
                  <a:schemeClr val="tx1">
                    <a:lumMod val="75000"/>
                    <a:lumOff val="25000"/>
                  </a:schemeClr>
                </a:solidFill>
              </a:rPr>
              <a:t>22.52 steps </a:t>
            </a:r>
            <a:r>
              <a:rPr lang="en-GB" sz="1200" dirty="0">
                <a:solidFill>
                  <a:schemeClr val="tx1">
                    <a:lumMod val="75000"/>
                    <a:lumOff val="25000"/>
                  </a:schemeClr>
                </a:solidFill>
              </a:rPr>
              <a:t>to reach the target </a:t>
            </a:r>
          </a:p>
        </p:txBody>
      </p:sp>
      <p:sp>
        <p:nvSpPr>
          <p:cNvPr id="14" name="TextBox 107">
            <a:extLst>
              <a:ext uri="{FF2B5EF4-FFF2-40B4-BE49-F238E27FC236}">
                <a16:creationId xmlns:a16="http://schemas.microsoft.com/office/drawing/2014/main" id="{98BE5CB2-B252-444D-94A8-BDEBC9842672}"/>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19" name="TextBox 107">
            <a:extLst>
              <a:ext uri="{FF2B5EF4-FFF2-40B4-BE49-F238E27FC236}">
                <a16:creationId xmlns:a16="http://schemas.microsoft.com/office/drawing/2014/main" id="{1C15344D-68FF-2D4C-A977-61D1EB543EC9}"/>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20" name="TextBox 107">
            <a:extLst>
              <a:ext uri="{FF2B5EF4-FFF2-40B4-BE49-F238E27FC236}">
                <a16:creationId xmlns:a16="http://schemas.microsoft.com/office/drawing/2014/main" id="{B0825612-93ED-6341-BD08-6844AB7C970C}"/>
              </a:ext>
            </a:extLst>
          </p:cNvPr>
          <p:cNvSpPr txBox="1"/>
          <p:nvPr/>
        </p:nvSpPr>
        <p:spPr>
          <a:xfrm>
            <a:off x="9004516" y="130787"/>
            <a:ext cx="1999282"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Tree>
    <p:extLst>
      <p:ext uri="{BB962C8B-B14F-4D97-AF65-F5344CB8AC3E}">
        <p14:creationId xmlns:p14="http://schemas.microsoft.com/office/powerpoint/2010/main" val="1717865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III.4. Deep Q Learning</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26</a:t>
            </a:r>
          </a:p>
        </p:txBody>
      </p:sp>
      <p:sp>
        <p:nvSpPr>
          <p:cNvPr id="9" name="TextBox 32">
            <a:extLst>
              <a:ext uri="{FF2B5EF4-FFF2-40B4-BE49-F238E27FC236}">
                <a16:creationId xmlns:a16="http://schemas.microsoft.com/office/drawing/2014/main" id="{4ABDF23D-1F7F-1A4A-A27C-46AB68AA16EC}"/>
              </a:ext>
            </a:extLst>
          </p:cNvPr>
          <p:cNvSpPr txBox="1"/>
          <p:nvPr/>
        </p:nvSpPr>
        <p:spPr>
          <a:xfrm>
            <a:off x="627083" y="1930912"/>
            <a:ext cx="5839978" cy="389513"/>
          </a:xfrm>
          <a:prstGeom prst="roundRect">
            <a:avLst>
              <a:gd name="adj" fmla="val 50000"/>
            </a:avLst>
          </a:prstGeom>
          <a:solidFill>
            <a:schemeClr val="accent2"/>
          </a:solidFill>
        </p:spPr>
        <p:txBody>
          <a:bodyPr wrap="square" rtlCol="0" anchor="ctr">
            <a:spAutoFit/>
          </a:bodyPr>
          <a:lstStyle/>
          <a:p>
            <a:r>
              <a:rPr lang="en-US" altLang="ko-KR" sz="1200" b="1" dirty="0">
                <a:solidFill>
                  <a:schemeClr val="bg1"/>
                </a:solidFill>
                <a:cs typeface="Arial" pitchFamily="34" charset="0"/>
              </a:rPr>
              <a:t>Neural Network</a:t>
            </a:r>
            <a:endParaRPr lang="ko-KR" altLang="en-US" sz="1200" b="1" dirty="0">
              <a:solidFill>
                <a:schemeClr val="bg1"/>
              </a:solidFill>
              <a:cs typeface="Arial" pitchFamily="34" charset="0"/>
            </a:endParaRPr>
          </a:p>
        </p:txBody>
      </p:sp>
      <p:sp>
        <p:nvSpPr>
          <p:cNvPr id="10" name="TextBox 35">
            <a:extLst>
              <a:ext uri="{FF2B5EF4-FFF2-40B4-BE49-F238E27FC236}">
                <a16:creationId xmlns:a16="http://schemas.microsoft.com/office/drawing/2014/main" id="{9A753B8C-ABD9-304B-ACA6-90A0039AF19C}"/>
              </a:ext>
            </a:extLst>
          </p:cNvPr>
          <p:cNvSpPr txBox="1"/>
          <p:nvPr/>
        </p:nvSpPr>
        <p:spPr>
          <a:xfrm>
            <a:off x="7155199" y="1930912"/>
            <a:ext cx="4705698" cy="389513"/>
          </a:xfrm>
          <a:prstGeom prst="roundRect">
            <a:avLst>
              <a:gd name="adj" fmla="val 50000"/>
            </a:avLst>
          </a:prstGeom>
          <a:solidFill>
            <a:schemeClr val="accent1"/>
          </a:solidFill>
        </p:spPr>
        <p:txBody>
          <a:bodyPr wrap="square" rtlCol="0" anchor="ctr">
            <a:spAutoFit/>
          </a:bodyPr>
          <a:lstStyle/>
          <a:p>
            <a:r>
              <a:rPr lang="en-US" altLang="ko-KR" sz="1200" b="1" dirty="0">
                <a:solidFill>
                  <a:schemeClr val="bg1"/>
                </a:solidFill>
                <a:cs typeface="Arial" pitchFamily="34" charset="0"/>
              </a:rPr>
              <a:t>Fit the network</a:t>
            </a:r>
            <a:endParaRPr lang="ko-KR" altLang="en-US" sz="1200" b="1" dirty="0">
              <a:solidFill>
                <a:schemeClr val="bg1"/>
              </a:solidFill>
              <a:cs typeface="Arial" pitchFamily="34" charset="0"/>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FFFCB03-4A33-1F47-98D2-198EC90F981B}"/>
                  </a:ext>
                </a:extLst>
              </p:cNvPr>
              <p:cNvSpPr/>
              <p:nvPr/>
            </p:nvSpPr>
            <p:spPr>
              <a:xfrm>
                <a:off x="608034" y="4176121"/>
                <a:ext cx="6096000" cy="2031325"/>
              </a:xfrm>
              <a:prstGeom prst="rect">
                <a:avLst/>
              </a:prstGeom>
            </p:spPr>
            <p:txBody>
              <a:bodyPr>
                <a:spAutoFit/>
              </a:bodyPr>
              <a:lstStyle/>
              <a:p>
                <a:endParaRPr lang="en-GB" dirty="0">
                  <a:solidFill>
                    <a:schemeClr val="tx1">
                      <a:lumMod val="75000"/>
                      <a:lumOff val="25000"/>
                    </a:schemeClr>
                  </a:solidFill>
                  <a:latin typeface="Arial" panose="020B0604020202020204" pitchFamily="34" charset="0"/>
                  <a:cs typeface="Arial" panose="020B0604020202020204" pitchFamily="34" charset="0"/>
                </a:endParaRPr>
              </a:p>
              <a:p>
                <a:r>
                  <a:rPr lang="en-GB" dirty="0">
                    <a:solidFill>
                      <a:schemeClr val="tx1">
                        <a:lumMod val="75000"/>
                        <a:lumOff val="25000"/>
                      </a:schemeClr>
                    </a:solidFill>
                    <a:latin typeface="Arial" panose="020B0604020202020204" pitchFamily="34" charset="0"/>
                    <a:cs typeface="Arial" panose="020B0604020202020204" pitchFamily="34" charset="0"/>
                  </a:rPr>
                  <a:t>• </a:t>
                </a:r>
                <a:r>
                  <a:rPr lang="en-GB" dirty="0">
                    <a:solidFill>
                      <a:schemeClr val="tx1">
                        <a:lumMod val="75000"/>
                        <a:lumOff val="25000"/>
                      </a:schemeClr>
                    </a:solidFill>
                  </a:rPr>
                  <a:t>For the study Rectified Linear Unit was used as activation function, </a:t>
                </a:r>
                <a:r>
                  <a:rPr lang="en-GB" b="1" dirty="0">
                    <a:solidFill>
                      <a:schemeClr val="tx1">
                        <a:lumMod val="75000"/>
                        <a:lumOff val="25000"/>
                      </a:schemeClr>
                    </a:solidFill>
                  </a:rPr>
                  <a:t>ReLU</a:t>
                </a:r>
                <a:r>
                  <a:rPr lang="en-GB" dirty="0">
                    <a:solidFill>
                      <a:schemeClr val="tx1">
                        <a:lumMod val="75000"/>
                        <a:lumOff val="25000"/>
                      </a:schemeClr>
                    </a:solidFill>
                  </a:rPr>
                  <a:t> uses a real value input and threshold negative values at zero:</a:t>
                </a:r>
              </a:p>
              <a:p>
                <a:endParaRPr lang="en-GB" dirty="0">
                  <a:solidFill>
                    <a:schemeClr val="tx1">
                      <a:lumMod val="75000"/>
                      <a:lumOff val="25000"/>
                    </a:schemeClr>
                  </a:solidFill>
                </a:endParaRPr>
              </a:p>
              <a:p>
                <a:pPr/>
                <a14:m>
                  <m:oMathPara xmlns:m="http://schemas.openxmlformats.org/officeDocument/2006/math">
                    <m:oMathParaPr>
                      <m:jc m:val="centerGroup"/>
                    </m:oMathParaPr>
                    <m:oMath xmlns:m="http://schemas.openxmlformats.org/officeDocument/2006/math">
                      <m:r>
                        <a:rPr lang="fr-FR" b="0" i="1" smtClean="0">
                          <a:solidFill>
                            <a:schemeClr val="tx1">
                              <a:lumMod val="75000"/>
                              <a:lumOff val="25000"/>
                            </a:schemeClr>
                          </a:solidFill>
                          <a:latin typeface="Cambria Math" panose="02040503050406030204" pitchFamily="18" charset="0"/>
                        </a:rPr>
                        <m:t>𝑓</m:t>
                      </m:r>
                      <m:d>
                        <m:dPr>
                          <m:ctrlPr>
                            <a:rPr lang="fr-FR" b="0" i="1" smtClean="0">
                              <a:solidFill>
                                <a:schemeClr val="tx1">
                                  <a:lumMod val="75000"/>
                                  <a:lumOff val="25000"/>
                                </a:schemeClr>
                              </a:solidFill>
                              <a:latin typeface="Cambria Math" panose="02040503050406030204" pitchFamily="18" charset="0"/>
                            </a:rPr>
                          </m:ctrlPr>
                        </m:dPr>
                        <m:e>
                          <m:r>
                            <a:rPr lang="fr-FR" b="0" i="1" smtClean="0">
                              <a:solidFill>
                                <a:schemeClr val="tx1">
                                  <a:lumMod val="75000"/>
                                  <a:lumOff val="25000"/>
                                </a:schemeClr>
                              </a:solidFill>
                              <a:latin typeface="Cambria Math" panose="02040503050406030204" pitchFamily="18" charset="0"/>
                            </a:rPr>
                            <m:t>𝑥</m:t>
                          </m:r>
                        </m:e>
                      </m:d>
                      <m:r>
                        <a:rPr lang="fr-FR" b="0" i="1" smtClean="0">
                          <a:solidFill>
                            <a:schemeClr val="tx1">
                              <a:lumMod val="75000"/>
                              <a:lumOff val="25000"/>
                            </a:schemeClr>
                          </a:solidFill>
                          <a:latin typeface="Cambria Math" panose="02040503050406030204" pitchFamily="18" charset="0"/>
                        </a:rPr>
                        <m:t>=</m:t>
                      </m:r>
                      <m:r>
                        <m:rPr>
                          <m:sty m:val="p"/>
                        </m:rPr>
                        <a:rPr lang="fr-FR" b="0" i="0" smtClean="0">
                          <a:solidFill>
                            <a:schemeClr val="tx1">
                              <a:lumMod val="75000"/>
                              <a:lumOff val="25000"/>
                            </a:schemeClr>
                          </a:solidFill>
                          <a:latin typeface="Cambria Math" panose="02040503050406030204" pitchFamily="18" charset="0"/>
                        </a:rPr>
                        <m:t>max</m:t>
                      </m:r>
                      <m:r>
                        <a:rPr lang="fr-FR" b="0" i="1" smtClean="0">
                          <a:solidFill>
                            <a:schemeClr val="tx1">
                              <a:lumMod val="75000"/>
                              <a:lumOff val="25000"/>
                            </a:schemeClr>
                          </a:solidFill>
                          <a:latin typeface="Cambria Math" panose="02040503050406030204" pitchFamily="18" charset="0"/>
                        </a:rPr>
                        <m:t>⁡(0,</m:t>
                      </m:r>
                      <m:r>
                        <a:rPr lang="fr-FR" b="0" i="1" smtClean="0">
                          <a:solidFill>
                            <a:schemeClr val="tx1">
                              <a:lumMod val="75000"/>
                              <a:lumOff val="25000"/>
                            </a:schemeClr>
                          </a:solidFill>
                          <a:latin typeface="Cambria Math" panose="02040503050406030204" pitchFamily="18" charset="0"/>
                        </a:rPr>
                        <m:t>𝑥</m:t>
                      </m:r>
                      <m:r>
                        <a:rPr lang="fr-FR" b="0" i="1" smtClean="0">
                          <a:solidFill>
                            <a:schemeClr val="tx1">
                              <a:lumMod val="75000"/>
                              <a:lumOff val="25000"/>
                            </a:schemeClr>
                          </a:solidFill>
                          <a:latin typeface="Cambria Math" panose="02040503050406030204" pitchFamily="18" charset="0"/>
                        </a:rPr>
                        <m:t>)</m:t>
                      </m:r>
                    </m:oMath>
                  </m:oMathPara>
                </a14:m>
                <a:endParaRPr lang="en-GB" dirty="0">
                  <a:solidFill>
                    <a:schemeClr val="tx1">
                      <a:lumMod val="75000"/>
                      <a:lumOff val="25000"/>
                    </a:schemeClr>
                  </a:solidFill>
                </a:endParaRPr>
              </a:p>
              <a:p>
                <a:endParaRPr lang="en-GB" dirty="0">
                  <a:solidFill>
                    <a:schemeClr val="tx1">
                      <a:lumMod val="75000"/>
                      <a:lumOff val="25000"/>
                    </a:schemeClr>
                  </a:solidFill>
                </a:endParaRPr>
              </a:p>
            </p:txBody>
          </p:sp>
        </mc:Choice>
        <mc:Fallback>
          <p:sp>
            <p:nvSpPr>
              <p:cNvPr id="2" name="Rectangle 1">
                <a:extLst>
                  <a:ext uri="{FF2B5EF4-FFF2-40B4-BE49-F238E27FC236}">
                    <a16:creationId xmlns:a16="http://schemas.microsoft.com/office/drawing/2014/main" id="{DFFFCB03-4A33-1F47-98D2-198EC90F981B}"/>
                  </a:ext>
                </a:extLst>
              </p:cNvPr>
              <p:cNvSpPr>
                <a:spLocks noRot="1" noChangeAspect="1" noMove="1" noResize="1" noEditPoints="1" noAdjustHandles="1" noChangeArrowheads="1" noChangeShapeType="1" noTextEdit="1"/>
              </p:cNvSpPr>
              <p:nvPr/>
            </p:nvSpPr>
            <p:spPr>
              <a:xfrm>
                <a:off x="608034" y="4176121"/>
                <a:ext cx="6096000" cy="2031325"/>
              </a:xfrm>
              <a:prstGeom prst="rect">
                <a:avLst/>
              </a:prstGeom>
              <a:blipFill>
                <a:blip r:embed="rId2"/>
                <a:stretch>
                  <a:fillRect l="-10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AF04582-15FB-E741-A031-AE391B06AA64}"/>
                  </a:ext>
                </a:extLst>
              </p:cNvPr>
              <p:cNvSpPr/>
              <p:nvPr/>
            </p:nvSpPr>
            <p:spPr>
              <a:xfrm>
                <a:off x="7175920" y="2334972"/>
                <a:ext cx="4770080" cy="3852337"/>
              </a:xfrm>
              <a:prstGeom prst="rect">
                <a:avLst/>
              </a:prstGeom>
            </p:spPr>
            <p:txBody>
              <a:bodyPr wrap="squar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 </a:t>
                </a:r>
                <a:r>
                  <a:rPr lang="en-GB" dirty="0">
                    <a:solidFill>
                      <a:schemeClr val="tx1">
                        <a:lumMod val="75000"/>
                        <a:lumOff val="25000"/>
                      </a:schemeClr>
                    </a:solidFill>
                  </a:rPr>
                  <a:t>The data were reshaped to get the input in form of a matrix </a:t>
                </a:r>
                <a:r>
                  <a:rPr lang="en-GB" b="1" i="1" dirty="0">
                    <a:solidFill>
                      <a:schemeClr val="tx1">
                        <a:lumMod val="75000"/>
                        <a:lumOff val="25000"/>
                      </a:schemeClr>
                    </a:solidFill>
                  </a:rPr>
                  <a:t>(state_size, 1)</a:t>
                </a:r>
                <a:r>
                  <a:rPr lang="en-GB" i="1" dirty="0">
                    <a:solidFill>
                      <a:schemeClr val="tx1">
                        <a:lumMod val="75000"/>
                        <a:lumOff val="25000"/>
                      </a:schemeClr>
                    </a:solidFill>
                  </a:rPr>
                  <a:t>,</a:t>
                </a:r>
              </a:p>
              <a:p>
                <a:pPr algn="ctr"/>
                <a:r>
                  <a:rPr lang="en-GB" dirty="0">
                    <a:solidFill>
                      <a:schemeClr val="tx1">
                        <a:lumMod val="75000"/>
                        <a:lumOff val="25000"/>
                      </a:schemeClr>
                    </a:solidFill>
                  </a:rPr>
                  <a:t> </a:t>
                </a:r>
                <a14:m>
                  <m:oMath xmlns:m="http://schemas.openxmlformats.org/officeDocument/2006/math">
                    <m:sSub>
                      <m:sSubPr>
                        <m:ctrlPr>
                          <a:rPr lang="en-GB" i="1">
                            <a:solidFill>
                              <a:schemeClr val="tx1">
                                <a:lumMod val="75000"/>
                                <a:lumOff val="25000"/>
                              </a:schemeClr>
                            </a:solidFill>
                            <a:latin typeface="Cambria Math" panose="02040503050406030204" pitchFamily="18" charset="0"/>
                          </a:rPr>
                        </m:ctrlPr>
                      </m:sSubPr>
                      <m:e>
                        <m:r>
                          <a:rPr lang="fr-FR" b="0" i="1" smtClean="0">
                            <a:solidFill>
                              <a:schemeClr val="tx1">
                                <a:lumMod val="75000"/>
                                <a:lumOff val="25000"/>
                              </a:schemeClr>
                            </a:solidFill>
                            <a:latin typeface="Cambria Math" panose="02040503050406030204" pitchFamily="18" charset="0"/>
                          </a:rPr>
                          <m:t>𝑠</m:t>
                        </m:r>
                      </m:e>
                      <m:sub>
                        <m:r>
                          <a:rPr lang="fr-FR" b="0" i="1" smtClean="0">
                            <a:solidFill>
                              <a:schemeClr val="tx1">
                                <a:lumMod val="75000"/>
                                <a:lumOff val="25000"/>
                              </a:schemeClr>
                            </a:solidFill>
                            <a:latin typeface="Cambria Math" panose="02040503050406030204" pitchFamily="18" charset="0"/>
                          </a:rPr>
                          <m:t>𝑡</m:t>
                        </m:r>
                      </m:sub>
                    </m:sSub>
                    <m:r>
                      <a:rPr lang="fr-FR" b="0" i="1" smtClean="0">
                        <a:solidFill>
                          <a:schemeClr val="tx1">
                            <a:lumMod val="75000"/>
                            <a:lumOff val="25000"/>
                          </a:schemeClr>
                        </a:solidFill>
                        <a:latin typeface="Cambria Math" panose="02040503050406030204" pitchFamily="18" charset="0"/>
                      </a:rPr>
                      <m:t>=</m:t>
                    </m:r>
                    <m:r>
                      <a:rPr lang="fr-FR" i="1">
                        <a:solidFill>
                          <a:schemeClr val="tx1">
                            <a:lumMod val="75000"/>
                            <a:lumOff val="25000"/>
                          </a:schemeClr>
                        </a:solidFill>
                        <a:latin typeface="Cambria Math" panose="02040503050406030204" pitchFamily="18" charset="0"/>
                      </a:rPr>
                      <m:t> </m:t>
                    </m:r>
                    <m:d>
                      <m:dPr>
                        <m:begChr m:val="["/>
                        <m:endChr m:val="]"/>
                        <m:ctrlPr>
                          <a:rPr lang="en-GB" i="1" smtClean="0">
                            <a:solidFill>
                              <a:schemeClr val="tx1">
                                <a:lumMod val="75000"/>
                                <a:lumOff val="25000"/>
                              </a:schemeClr>
                            </a:solidFill>
                            <a:latin typeface="Cambria Math" panose="02040503050406030204" pitchFamily="18" charset="0"/>
                          </a:rPr>
                        </m:ctrlPr>
                      </m:dPr>
                      <m:e>
                        <m:eqArr>
                          <m:eqArrPr>
                            <m:ctrlPr>
                              <a:rPr lang="en-GB" i="1" smtClean="0">
                                <a:solidFill>
                                  <a:schemeClr val="tx1">
                                    <a:lumMod val="75000"/>
                                    <a:lumOff val="25000"/>
                                  </a:schemeClr>
                                </a:solidFill>
                                <a:latin typeface="Cambria Math" panose="02040503050406030204" pitchFamily="18" charset="0"/>
                              </a:rPr>
                            </m:ctrlPr>
                          </m:eqArrPr>
                          <m:e>
                            <m:sSub>
                              <m:sSubPr>
                                <m:ctrlPr>
                                  <a:rPr lang="en-GB" i="1">
                                    <a:solidFill>
                                      <a:schemeClr val="tx1">
                                        <a:lumMod val="75000"/>
                                        <a:lumOff val="25000"/>
                                      </a:schemeClr>
                                    </a:solidFill>
                                    <a:latin typeface="Cambria Math" panose="02040503050406030204" pitchFamily="18" charset="0"/>
                                  </a:rPr>
                                </m:ctrlPr>
                              </m:sSubPr>
                              <m:e>
                                <m:r>
                                  <a:rPr lang="fr-FR" i="1">
                                    <a:solidFill>
                                      <a:schemeClr val="tx1">
                                        <a:lumMod val="75000"/>
                                        <a:lumOff val="25000"/>
                                      </a:schemeClr>
                                    </a:solidFill>
                                    <a:latin typeface="Cambria Math" panose="02040503050406030204" pitchFamily="18" charset="0"/>
                                  </a:rPr>
                                  <m:t>𝑠</m:t>
                                </m:r>
                              </m:e>
                              <m:sub>
                                <m:r>
                                  <a:rPr lang="fr-FR" b="0" i="1" smtClean="0">
                                    <a:solidFill>
                                      <a:schemeClr val="tx1">
                                        <a:lumMod val="75000"/>
                                        <a:lumOff val="25000"/>
                                      </a:schemeClr>
                                    </a:solidFill>
                                    <a:latin typeface="Cambria Math" panose="02040503050406030204" pitchFamily="18" charset="0"/>
                                  </a:rPr>
                                  <m:t>1</m:t>
                                </m:r>
                              </m:sub>
                            </m:sSub>
                          </m:e>
                          <m:e>
                            <m:sSub>
                              <m:sSubPr>
                                <m:ctrlPr>
                                  <a:rPr lang="en-GB" i="1">
                                    <a:solidFill>
                                      <a:schemeClr val="tx1">
                                        <a:lumMod val="75000"/>
                                        <a:lumOff val="25000"/>
                                      </a:schemeClr>
                                    </a:solidFill>
                                    <a:latin typeface="Cambria Math" panose="02040503050406030204" pitchFamily="18" charset="0"/>
                                  </a:rPr>
                                </m:ctrlPr>
                              </m:sSubPr>
                              <m:e>
                                <m:r>
                                  <a:rPr lang="fr-FR" i="1">
                                    <a:solidFill>
                                      <a:schemeClr val="tx1">
                                        <a:lumMod val="75000"/>
                                        <a:lumOff val="25000"/>
                                      </a:schemeClr>
                                    </a:solidFill>
                                    <a:latin typeface="Cambria Math" panose="02040503050406030204" pitchFamily="18" charset="0"/>
                                  </a:rPr>
                                  <m:t>𝑠</m:t>
                                </m:r>
                              </m:e>
                              <m:sub>
                                <m:r>
                                  <a:rPr lang="fr-FR" b="0" i="1" smtClean="0">
                                    <a:solidFill>
                                      <a:schemeClr val="tx1">
                                        <a:lumMod val="75000"/>
                                        <a:lumOff val="25000"/>
                                      </a:schemeClr>
                                    </a:solidFill>
                                    <a:latin typeface="Cambria Math" panose="02040503050406030204" pitchFamily="18" charset="0"/>
                                  </a:rPr>
                                  <m:t>2</m:t>
                                </m:r>
                              </m:sub>
                            </m:sSub>
                          </m:e>
                          <m:e>
                            <m:r>
                              <a:rPr lang="fr-FR" i="1" smtClean="0">
                                <a:solidFill>
                                  <a:schemeClr val="tx1">
                                    <a:lumMod val="75000"/>
                                    <a:lumOff val="25000"/>
                                  </a:schemeClr>
                                </a:solidFill>
                                <a:latin typeface="Cambria Math" panose="02040503050406030204" pitchFamily="18" charset="0"/>
                              </a:rPr>
                              <m:t>⋮</m:t>
                            </m:r>
                          </m:e>
                          <m:e>
                            <m:sSub>
                              <m:sSubPr>
                                <m:ctrlPr>
                                  <a:rPr lang="en-GB" i="1">
                                    <a:solidFill>
                                      <a:schemeClr val="tx1">
                                        <a:lumMod val="75000"/>
                                        <a:lumOff val="25000"/>
                                      </a:schemeClr>
                                    </a:solidFill>
                                    <a:latin typeface="Cambria Math" panose="02040503050406030204" pitchFamily="18" charset="0"/>
                                  </a:rPr>
                                </m:ctrlPr>
                              </m:sSubPr>
                              <m:e>
                                <m:r>
                                  <a:rPr lang="fr-FR" i="1">
                                    <a:solidFill>
                                      <a:schemeClr val="tx1">
                                        <a:lumMod val="75000"/>
                                        <a:lumOff val="25000"/>
                                      </a:schemeClr>
                                    </a:solidFill>
                                    <a:latin typeface="Cambria Math" panose="02040503050406030204" pitchFamily="18" charset="0"/>
                                  </a:rPr>
                                  <m:t>𝑠</m:t>
                                </m:r>
                              </m:e>
                              <m:sub>
                                <m:r>
                                  <a:rPr lang="fr-FR" b="0" i="1" smtClean="0">
                                    <a:solidFill>
                                      <a:schemeClr val="tx1">
                                        <a:lumMod val="75000"/>
                                        <a:lumOff val="25000"/>
                                      </a:schemeClr>
                                    </a:solidFill>
                                    <a:latin typeface="Cambria Math" panose="02040503050406030204" pitchFamily="18" charset="0"/>
                                  </a:rPr>
                                  <m:t>𝑘</m:t>
                                </m:r>
                              </m:sub>
                            </m:sSub>
                          </m:e>
                        </m:eqArr>
                      </m:e>
                    </m:d>
                  </m:oMath>
                </a14:m>
                <a:endParaRPr lang="en-GB" i="1" dirty="0">
                  <a:solidFill>
                    <a:schemeClr val="tx1">
                      <a:lumMod val="75000"/>
                      <a:lumOff val="25000"/>
                    </a:schemeClr>
                  </a:solidFill>
                </a:endParaRPr>
              </a:p>
              <a:p>
                <a:pPr algn="ctr"/>
                <a:endParaRPr lang="en-GB" i="1" dirty="0">
                  <a:solidFill>
                    <a:schemeClr val="tx1">
                      <a:lumMod val="75000"/>
                      <a:lumOff val="25000"/>
                    </a:schemeClr>
                  </a:solidFill>
                </a:endParaRPr>
              </a:p>
              <a:p>
                <a:r>
                  <a:rPr lang="en-GB" dirty="0">
                    <a:solidFill>
                      <a:schemeClr val="tx1">
                        <a:lumMod val="75000"/>
                        <a:lumOff val="25000"/>
                      </a:schemeClr>
                    </a:solidFill>
                  </a:rPr>
                  <a:t>and the output </a:t>
                </a:r>
                <a:r>
                  <a:rPr lang="en-GB" b="1" i="1" dirty="0">
                    <a:solidFill>
                      <a:schemeClr val="tx1">
                        <a:lumMod val="75000"/>
                        <a:lumOff val="25000"/>
                      </a:schemeClr>
                    </a:solidFill>
                  </a:rPr>
                  <a:t>(action_size, 1),</a:t>
                </a:r>
              </a:p>
              <a:p>
                <a:endParaRPr lang="en-GB" i="1" dirty="0">
                  <a:solidFill>
                    <a:schemeClr val="tx1">
                      <a:lumMod val="75000"/>
                      <a:lumOff val="25000"/>
                    </a:schemeClr>
                  </a:solidFill>
                </a:endParaRPr>
              </a:p>
              <a:p>
                <a:pPr algn="ctr"/>
                <a:r>
                  <a:rPr lang="en-GB" dirty="0">
                    <a:solidFill>
                      <a:schemeClr val="tx1">
                        <a:lumMod val="75000"/>
                        <a:lumOff val="25000"/>
                      </a:schemeClr>
                    </a:solidFill>
                  </a:rPr>
                  <a:t> </a:t>
                </a:r>
                <a14:m>
                  <m:oMath xmlns:m="http://schemas.openxmlformats.org/officeDocument/2006/math">
                    <m:sSub>
                      <m:sSubPr>
                        <m:ctrlPr>
                          <a:rPr lang="en-GB" i="1">
                            <a:solidFill>
                              <a:schemeClr val="tx1">
                                <a:lumMod val="75000"/>
                                <a:lumOff val="25000"/>
                              </a:schemeClr>
                            </a:solidFill>
                            <a:latin typeface="Cambria Math" panose="02040503050406030204" pitchFamily="18" charset="0"/>
                          </a:rPr>
                        </m:ctrlPr>
                      </m:sSubPr>
                      <m:e>
                        <m:r>
                          <a:rPr lang="fr-FR" b="0" i="1" smtClean="0">
                            <a:solidFill>
                              <a:schemeClr val="tx1">
                                <a:lumMod val="75000"/>
                                <a:lumOff val="25000"/>
                              </a:schemeClr>
                            </a:solidFill>
                            <a:latin typeface="Cambria Math" panose="02040503050406030204" pitchFamily="18" charset="0"/>
                          </a:rPr>
                          <m:t>𝑄</m:t>
                        </m:r>
                        <m:r>
                          <a:rPr lang="fr-FR" b="0" i="1" smtClean="0">
                            <a:solidFill>
                              <a:schemeClr val="tx1">
                                <a:lumMod val="75000"/>
                                <a:lumOff val="25000"/>
                              </a:schemeClr>
                            </a:solidFill>
                            <a:latin typeface="Cambria Math" panose="02040503050406030204" pitchFamily="18" charset="0"/>
                          </a:rPr>
                          <m:t>(</m:t>
                        </m:r>
                        <m:r>
                          <a:rPr lang="fr-FR" i="1">
                            <a:solidFill>
                              <a:schemeClr val="tx1">
                                <a:lumMod val="75000"/>
                                <a:lumOff val="25000"/>
                              </a:schemeClr>
                            </a:solidFill>
                            <a:latin typeface="Cambria Math" panose="02040503050406030204" pitchFamily="18" charset="0"/>
                          </a:rPr>
                          <m:t>𝑠</m:t>
                        </m:r>
                      </m:e>
                      <m:sub>
                        <m:r>
                          <a:rPr lang="fr-FR" i="1">
                            <a:solidFill>
                              <a:schemeClr val="tx1">
                                <a:lumMod val="75000"/>
                                <a:lumOff val="25000"/>
                              </a:schemeClr>
                            </a:solidFill>
                            <a:latin typeface="Cambria Math" panose="02040503050406030204" pitchFamily="18" charset="0"/>
                          </a:rPr>
                          <m:t>𝑡</m:t>
                        </m:r>
                      </m:sub>
                    </m:sSub>
                    <m:r>
                      <a:rPr lang="fr-FR" b="0" i="1" smtClean="0">
                        <a:solidFill>
                          <a:schemeClr val="tx1">
                            <a:lumMod val="75000"/>
                            <a:lumOff val="25000"/>
                          </a:schemeClr>
                        </a:solidFill>
                        <a:latin typeface="Cambria Math" panose="02040503050406030204" pitchFamily="18" charset="0"/>
                      </a:rPr>
                      <m:t>)</m:t>
                    </m:r>
                    <m:r>
                      <a:rPr lang="fr-FR" i="1">
                        <a:solidFill>
                          <a:schemeClr val="tx1">
                            <a:lumMod val="75000"/>
                            <a:lumOff val="25000"/>
                          </a:schemeClr>
                        </a:solidFill>
                        <a:latin typeface="Cambria Math" panose="02040503050406030204" pitchFamily="18" charset="0"/>
                      </a:rPr>
                      <m:t>= </m:t>
                    </m:r>
                    <m:d>
                      <m:dPr>
                        <m:begChr m:val="["/>
                        <m:endChr m:val="]"/>
                        <m:ctrlPr>
                          <a:rPr lang="en-GB" i="1">
                            <a:solidFill>
                              <a:schemeClr val="tx1">
                                <a:lumMod val="75000"/>
                                <a:lumOff val="25000"/>
                              </a:schemeClr>
                            </a:solidFill>
                            <a:latin typeface="Cambria Math" panose="02040503050406030204" pitchFamily="18" charset="0"/>
                          </a:rPr>
                        </m:ctrlPr>
                      </m:dPr>
                      <m:e>
                        <m:eqArr>
                          <m:eqArrPr>
                            <m:ctrlPr>
                              <a:rPr lang="fr-FR" i="1">
                                <a:solidFill>
                                  <a:schemeClr val="tx1">
                                    <a:lumMod val="75000"/>
                                    <a:lumOff val="25000"/>
                                  </a:schemeClr>
                                </a:solidFill>
                                <a:latin typeface="Cambria Math" panose="02040503050406030204" pitchFamily="18" charset="0"/>
                              </a:rPr>
                            </m:ctrlPr>
                          </m:eqArrPr>
                          <m:e>
                            <m:sSub>
                              <m:sSubPr>
                                <m:ctrlPr>
                                  <a:rPr lang="en-GB" i="1">
                                    <a:solidFill>
                                      <a:schemeClr val="tx1">
                                        <a:lumMod val="75000"/>
                                        <a:lumOff val="25000"/>
                                      </a:schemeClr>
                                    </a:solidFill>
                                    <a:latin typeface="Cambria Math" panose="02040503050406030204" pitchFamily="18" charset="0"/>
                                  </a:rPr>
                                </m:ctrlPr>
                              </m:sSubPr>
                              <m:e>
                                <m:r>
                                  <a:rPr lang="fr-FR" i="1">
                                    <a:solidFill>
                                      <a:schemeClr val="tx1">
                                        <a:lumMod val="75000"/>
                                        <a:lumOff val="25000"/>
                                      </a:schemeClr>
                                    </a:solidFill>
                                    <a:latin typeface="Cambria Math" panose="02040503050406030204" pitchFamily="18" charset="0"/>
                                  </a:rPr>
                                  <m:t>𝑄</m:t>
                                </m:r>
                                <m:r>
                                  <a:rPr lang="fr-FR" i="1">
                                    <a:solidFill>
                                      <a:schemeClr val="tx1">
                                        <a:lumMod val="75000"/>
                                        <a:lumOff val="25000"/>
                                      </a:schemeClr>
                                    </a:solidFill>
                                    <a:latin typeface="Cambria Math" panose="02040503050406030204" pitchFamily="18" charset="0"/>
                                  </a:rPr>
                                  <m:t>(</m:t>
                                </m:r>
                                <m:r>
                                  <a:rPr lang="fr-FR" i="1">
                                    <a:solidFill>
                                      <a:schemeClr val="tx1">
                                        <a:lumMod val="75000"/>
                                        <a:lumOff val="25000"/>
                                      </a:schemeClr>
                                    </a:solidFill>
                                    <a:latin typeface="Cambria Math" panose="02040503050406030204" pitchFamily="18" charset="0"/>
                                  </a:rPr>
                                  <m:t>𝑠</m:t>
                                </m:r>
                              </m:e>
                              <m:sub>
                                <m:r>
                                  <a:rPr lang="fr-FR" i="1">
                                    <a:solidFill>
                                      <a:schemeClr val="tx1">
                                        <a:lumMod val="75000"/>
                                        <a:lumOff val="25000"/>
                                      </a:schemeClr>
                                    </a:solidFill>
                                    <a:latin typeface="Cambria Math" panose="02040503050406030204" pitchFamily="18" charset="0"/>
                                  </a:rPr>
                                  <m:t>𝑡</m:t>
                                </m:r>
                              </m:sub>
                            </m:sSub>
                            <m:r>
                              <a:rPr lang="fr-FR" i="1">
                                <a:solidFill>
                                  <a:schemeClr val="tx1">
                                    <a:lumMod val="75000"/>
                                    <a:lumOff val="25000"/>
                                  </a:schemeClr>
                                </a:solidFill>
                                <a:latin typeface="Cambria Math" panose="02040503050406030204" pitchFamily="18" charset="0"/>
                              </a:rPr>
                              <m:t>,</m:t>
                            </m:r>
                            <m:sSub>
                              <m:sSubPr>
                                <m:ctrlPr>
                                  <a:rPr lang="en-GB" i="1">
                                    <a:solidFill>
                                      <a:schemeClr val="tx1">
                                        <a:lumMod val="75000"/>
                                        <a:lumOff val="25000"/>
                                      </a:schemeClr>
                                    </a:solidFill>
                                    <a:latin typeface="Cambria Math" panose="02040503050406030204" pitchFamily="18" charset="0"/>
                                  </a:rPr>
                                </m:ctrlPr>
                              </m:sSubPr>
                              <m:e>
                                <m:r>
                                  <a:rPr lang="fr-FR" i="1">
                                    <a:solidFill>
                                      <a:schemeClr val="tx1">
                                        <a:lumMod val="75000"/>
                                        <a:lumOff val="25000"/>
                                      </a:schemeClr>
                                    </a:solidFill>
                                    <a:latin typeface="Cambria Math" panose="02040503050406030204" pitchFamily="18" charset="0"/>
                                  </a:rPr>
                                  <m:t>𝑎</m:t>
                                </m:r>
                              </m:e>
                              <m:sub>
                                <m:r>
                                  <a:rPr lang="fr-FR" i="1">
                                    <a:solidFill>
                                      <a:schemeClr val="tx1">
                                        <a:lumMod val="75000"/>
                                        <a:lumOff val="25000"/>
                                      </a:schemeClr>
                                    </a:solidFill>
                                    <a:latin typeface="Cambria Math" panose="02040503050406030204" pitchFamily="18" charset="0"/>
                                  </a:rPr>
                                  <m:t>1</m:t>
                                </m:r>
                              </m:sub>
                            </m:sSub>
                            <m:r>
                              <a:rPr lang="fr-FR" i="1">
                                <a:solidFill>
                                  <a:schemeClr val="tx1">
                                    <a:lumMod val="75000"/>
                                    <a:lumOff val="25000"/>
                                  </a:schemeClr>
                                </a:solidFill>
                                <a:latin typeface="Cambria Math" panose="02040503050406030204" pitchFamily="18" charset="0"/>
                              </a:rPr>
                              <m:t>)</m:t>
                            </m:r>
                          </m:e>
                          <m:e>
                            <m:sSub>
                              <m:sSubPr>
                                <m:ctrlPr>
                                  <a:rPr lang="en-GB" i="1">
                                    <a:solidFill>
                                      <a:schemeClr val="tx1">
                                        <a:lumMod val="75000"/>
                                        <a:lumOff val="25000"/>
                                      </a:schemeClr>
                                    </a:solidFill>
                                    <a:latin typeface="Cambria Math" panose="02040503050406030204" pitchFamily="18" charset="0"/>
                                  </a:rPr>
                                </m:ctrlPr>
                              </m:sSubPr>
                              <m:e>
                                <m:r>
                                  <a:rPr lang="fr-FR" i="1">
                                    <a:solidFill>
                                      <a:schemeClr val="tx1">
                                        <a:lumMod val="75000"/>
                                        <a:lumOff val="25000"/>
                                      </a:schemeClr>
                                    </a:solidFill>
                                    <a:latin typeface="Cambria Math" panose="02040503050406030204" pitchFamily="18" charset="0"/>
                                  </a:rPr>
                                  <m:t>𝑄</m:t>
                                </m:r>
                                <m:r>
                                  <a:rPr lang="fr-FR" i="1">
                                    <a:solidFill>
                                      <a:schemeClr val="tx1">
                                        <a:lumMod val="75000"/>
                                        <a:lumOff val="25000"/>
                                      </a:schemeClr>
                                    </a:solidFill>
                                    <a:latin typeface="Cambria Math" panose="02040503050406030204" pitchFamily="18" charset="0"/>
                                  </a:rPr>
                                  <m:t>(</m:t>
                                </m:r>
                                <m:r>
                                  <a:rPr lang="fr-FR" i="1">
                                    <a:solidFill>
                                      <a:schemeClr val="tx1">
                                        <a:lumMod val="75000"/>
                                        <a:lumOff val="25000"/>
                                      </a:schemeClr>
                                    </a:solidFill>
                                    <a:latin typeface="Cambria Math" panose="02040503050406030204" pitchFamily="18" charset="0"/>
                                  </a:rPr>
                                  <m:t>𝑠</m:t>
                                </m:r>
                              </m:e>
                              <m:sub>
                                <m:r>
                                  <a:rPr lang="fr-FR" i="1">
                                    <a:solidFill>
                                      <a:schemeClr val="tx1">
                                        <a:lumMod val="75000"/>
                                        <a:lumOff val="25000"/>
                                      </a:schemeClr>
                                    </a:solidFill>
                                    <a:latin typeface="Cambria Math" panose="02040503050406030204" pitchFamily="18" charset="0"/>
                                  </a:rPr>
                                  <m:t>𝑡</m:t>
                                </m:r>
                              </m:sub>
                            </m:sSub>
                            <m:r>
                              <a:rPr lang="fr-FR" i="1">
                                <a:solidFill>
                                  <a:schemeClr val="tx1">
                                    <a:lumMod val="75000"/>
                                    <a:lumOff val="25000"/>
                                  </a:schemeClr>
                                </a:solidFill>
                                <a:latin typeface="Cambria Math" panose="02040503050406030204" pitchFamily="18" charset="0"/>
                              </a:rPr>
                              <m:t>,</m:t>
                            </m:r>
                            <m:sSub>
                              <m:sSubPr>
                                <m:ctrlPr>
                                  <a:rPr lang="en-GB" i="1">
                                    <a:solidFill>
                                      <a:schemeClr val="tx1">
                                        <a:lumMod val="75000"/>
                                        <a:lumOff val="25000"/>
                                      </a:schemeClr>
                                    </a:solidFill>
                                    <a:latin typeface="Cambria Math" panose="02040503050406030204" pitchFamily="18" charset="0"/>
                                  </a:rPr>
                                </m:ctrlPr>
                              </m:sSubPr>
                              <m:e>
                                <m:r>
                                  <a:rPr lang="fr-FR" i="1">
                                    <a:solidFill>
                                      <a:schemeClr val="tx1">
                                        <a:lumMod val="75000"/>
                                        <a:lumOff val="25000"/>
                                      </a:schemeClr>
                                    </a:solidFill>
                                    <a:latin typeface="Cambria Math" panose="02040503050406030204" pitchFamily="18" charset="0"/>
                                  </a:rPr>
                                  <m:t>𝑎</m:t>
                                </m:r>
                              </m:e>
                              <m:sub>
                                <m:r>
                                  <a:rPr lang="fr-FR" b="0" i="1" smtClean="0">
                                    <a:solidFill>
                                      <a:schemeClr val="tx1">
                                        <a:lumMod val="75000"/>
                                        <a:lumOff val="25000"/>
                                      </a:schemeClr>
                                    </a:solidFill>
                                    <a:latin typeface="Cambria Math" panose="02040503050406030204" pitchFamily="18" charset="0"/>
                                  </a:rPr>
                                  <m:t>2</m:t>
                                </m:r>
                              </m:sub>
                            </m:sSub>
                            <m:r>
                              <a:rPr lang="fr-FR" i="1">
                                <a:solidFill>
                                  <a:schemeClr val="tx1">
                                    <a:lumMod val="75000"/>
                                    <a:lumOff val="25000"/>
                                  </a:schemeClr>
                                </a:solidFill>
                                <a:latin typeface="Cambria Math" panose="02040503050406030204" pitchFamily="18" charset="0"/>
                              </a:rPr>
                              <m:t>)</m:t>
                            </m:r>
                          </m:e>
                          <m:e>
                            <m:r>
                              <a:rPr lang="fr-FR" i="1">
                                <a:solidFill>
                                  <a:schemeClr val="tx1">
                                    <a:lumMod val="75000"/>
                                    <a:lumOff val="25000"/>
                                  </a:schemeClr>
                                </a:solidFill>
                                <a:latin typeface="Cambria Math" panose="02040503050406030204" pitchFamily="18" charset="0"/>
                              </a:rPr>
                              <m:t>⋮</m:t>
                            </m:r>
                          </m:e>
                          <m:e>
                            <m:sSub>
                              <m:sSubPr>
                                <m:ctrlPr>
                                  <a:rPr lang="en-GB" i="1">
                                    <a:solidFill>
                                      <a:schemeClr val="tx1">
                                        <a:lumMod val="75000"/>
                                        <a:lumOff val="25000"/>
                                      </a:schemeClr>
                                    </a:solidFill>
                                    <a:latin typeface="Cambria Math" panose="02040503050406030204" pitchFamily="18" charset="0"/>
                                  </a:rPr>
                                </m:ctrlPr>
                              </m:sSubPr>
                              <m:e>
                                <m:r>
                                  <a:rPr lang="fr-FR" i="1">
                                    <a:solidFill>
                                      <a:schemeClr val="tx1">
                                        <a:lumMod val="75000"/>
                                        <a:lumOff val="25000"/>
                                      </a:schemeClr>
                                    </a:solidFill>
                                    <a:latin typeface="Cambria Math" panose="02040503050406030204" pitchFamily="18" charset="0"/>
                                  </a:rPr>
                                  <m:t>𝑄</m:t>
                                </m:r>
                                <m:r>
                                  <a:rPr lang="fr-FR" i="1">
                                    <a:solidFill>
                                      <a:schemeClr val="tx1">
                                        <a:lumMod val="75000"/>
                                        <a:lumOff val="25000"/>
                                      </a:schemeClr>
                                    </a:solidFill>
                                    <a:latin typeface="Cambria Math" panose="02040503050406030204" pitchFamily="18" charset="0"/>
                                  </a:rPr>
                                  <m:t>(</m:t>
                                </m:r>
                                <m:r>
                                  <a:rPr lang="fr-FR" i="1">
                                    <a:solidFill>
                                      <a:schemeClr val="tx1">
                                        <a:lumMod val="75000"/>
                                        <a:lumOff val="25000"/>
                                      </a:schemeClr>
                                    </a:solidFill>
                                    <a:latin typeface="Cambria Math" panose="02040503050406030204" pitchFamily="18" charset="0"/>
                                  </a:rPr>
                                  <m:t>𝑠</m:t>
                                </m:r>
                              </m:e>
                              <m:sub>
                                <m:r>
                                  <a:rPr lang="fr-FR" i="1">
                                    <a:solidFill>
                                      <a:schemeClr val="tx1">
                                        <a:lumMod val="75000"/>
                                        <a:lumOff val="25000"/>
                                      </a:schemeClr>
                                    </a:solidFill>
                                    <a:latin typeface="Cambria Math" panose="02040503050406030204" pitchFamily="18" charset="0"/>
                                  </a:rPr>
                                  <m:t>𝑡</m:t>
                                </m:r>
                              </m:sub>
                            </m:sSub>
                            <m:r>
                              <a:rPr lang="fr-FR" i="1">
                                <a:solidFill>
                                  <a:schemeClr val="tx1">
                                    <a:lumMod val="75000"/>
                                    <a:lumOff val="25000"/>
                                  </a:schemeClr>
                                </a:solidFill>
                                <a:latin typeface="Cambria Math" panose="02040503050406030204" pitchFamily="18" charset="0"/>
                              </a:rPr>
                              <m:t>,</m:t>
                            </m:r>
                            <m:sSub>
                              <m:sSubPr>
                                <m:ctrlPr>
                                  <a:rPr lang="en-GB" i="1">
                                    <a:solidFill>
                                      <a:schemeClr val="tx1">
                                        <a:lumMod val="75000"/>
                                        <a:lumOff val="25000"/>
                                      </a:schemeClr>
                                    </a:solidFill>
                                    <a:latin typeface="Cambria Math" panose="02040503050406030204" pitchFamily="18" charset="0"/>
                                  </a:rPr>
                                </m:ctrlPr>
                              </m:sSubPr>
                              <m:e>
                                <m:r>
                                  <a:rPr lang="fr-FR" i="1">
                                    <a:solidFill>
                                      <a:schemeClr val="tx1">
                                        <a:lumMod val="75000"/>
                                        <a:lumOff val="25000"/>
                                      </a:schemeClr>
                                    </a:solidFill>
                                    <a:latin typeface="Cambria Math" panose="02040503050406030204" pitchFamily="18" charset="0"/>
                                  </a:rPr>
                                  <m:t>𝑎</m:t>
                                </m:r>
                              </m:e>
                              <m:sub>
                                <m:r>
                                  <a:rPr lang="fr-FR" b="0" i="1" smtClean="0">
                                    <a:solidFill>
                                      <a:schemeClr val="tx1">
                                        <a:lumMod val="75000"/>
                                        <a:lumOff val="25000"/>
                                      </a:schemeClr>
                                    </a:solidFill>
                                    <a:latin typeface="Cambria Math" panose="02040503050406030204" pitchFamily="18" charset="0"/>
                                  </a:rPr>
                                  <m:t>𝑛</m:t>
                                </m:r>
                              </m:sub>
                            </m:sSub>
                            <m:r>
                              <a:rPr lang="fr-FR" i="1">
                                <a:solidFill>
                                  <a:schemeClr val="tx1">
                                    <a:lumMod val="75000"/>
                                    <a:lumOff val="25000"/>
                                  </a:schemeClr>
                                </a:solidFill>
                                <a:latin typeface="Cambria Math" panose="02040503050406030204" pitchFamily="18" charset="0"/>
                              </a:rPr>
                              <m:t>)</m:t>
                            </m:r>
                          </m:e>
                        </m:eqArr>
                      </m:e>
                    </m:d>
                  </m:oMath>
                </a14:m>
                <a:endParaRPr lang="en-GB" i="1" dirty="0">
                  <a:solidFill>
                    <a:schemeClr val="tx1">
                      <a:lumMod val="75000"/>
                      <a:lumOff val="25000"/>
                    </a:schemeClr>
                  </a:solidFill>
                </a:endParaRPr>
              </a:p>
              <a:p>
                <a:endParaRPr lang="en-GB" i="1" dirty="0">
                  <a:solidFill>
                    <a:schemeClr val="tx1">
                      <a:lumMod val="75000"/>
                      <a:lumOff val="25000"/>
                    </a:schemeClr>
                  </a:solidFill>
                </a:endParaRPr>
              </a:p>
            </p:txBody>
          </p:sp>
        </mc:Choice>
        <mc:Fallback xmlns="">
          <p:sp>
            <p:nvSpPr>
              <p:cNvPr id="3" name="Rectangle 2">
                <a:extLst>
                  <a:ext uri="{FF2B5EF4-FFF2-40B4-BE49-F238E27FC236}">
                    <a16:creationId xmlns:a16="http://schemas.microsoft.com/office/drawing/2014/main" id="{1AF04582-15FB-E741-A031-AE391B06AA64}"/>
                  </a:ext>
                </a:extLst>
              </p:cNvPr>
              <p:cNvSpPr>
                <a:spLocks noRot="1" noChangeAspect="1" noMove="1" noResize="1" noEditPoints="1" noAdjustHandles="1" noChangeArrowheads="1" noChangeShapeType="1" noTextEdit="1"/>
              </p:cNvSpPr>
              <p:nvPr/>
            </p:nvSpPr>
            <p:spPr>
              <a:xfrm>
                <a:off x="7175920" y="2334972"/>
                <a:ext cx="4770080" cy="3852337"/>
              </a:xfrm>
              <a:prstGeom prst="rect">
                <a:avLst/>
              </a:prstGeom>
              <a:blipFill>
                <a:blip r:embed="rId3"/>
                <a:stretch>
                  <a:fillRect l="-796" t="-658"/>
                </a:stretch>
              </a:blipFill>
            </p:spPr>
            <p:txBody>
              <a:bodyPr/>
              <a:lstStyle/>
              <a:p>
                <a:r>
                  <a:rPr lang="en-GB">
                    <a:noFill/>
                  </a:rPr>
                  <a:t> </a:t>
                </a:r>
              </a:p>
            </p:txBody>
          </p:sp>
        </mc:Fallback>
      </mc:AlternateContent>
      <p:sp>
        <p:nvSpPr>
          <p:cNvPr id="12" name="TextBox 107">
            <a:extLst>
              <a:ext uri="{FF2B5EF4-FFF2-40B4-BE49-F238E27FC236}">
                <a16:creationId xmlns:a16="http://schemas.microsoft.com/office/drawing/2014/main" id="{C3C9ED92-AF6D-0148-9D98-874AC36AB528}"/>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13" name="TextBox 107">
            <a:extLst>
              <a:ext uri="{FF2B5EF4-FFF2-40B4-BE49-F238E27FC236}">
                <a16:creationId xmlns:a16="http://schemas.microsoft.com/office/drawing/2014/main" id="{3FE446E9-24AC-584A-AC69-29C56B32FB12}"/>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14" name="TextBox 107">
            <a:extLst>
              <a:ext uri="{FF2B5EF4-FFF2-40B4-BE49-F238E27FC236}">
                <a16:creationId xmlns:a16="http://schemas.microsoft.com/office/drawing/2014/main" id="{C09FDB8D-79AF-294C-9D07-383908CF3BA3}"/>
              </a:ext>
            </a:extLst>
          </p:cNvPr>
          <p:cNvSpPr txBox="1"/>
          <p:nvPr/>
        </p:nvSpPr>
        <p:spPr>
          <a:xfrm>
            <a:off x="9020014" y="130787"/>
            <a:ext cx="1983783"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
        <p:nvSpPr>
          <p:cNvPr id="4" name="Rectangle 3">
            <a:extLst>
              <a:ext uri="{FF2B5EF4-FFF2-40B4-BE49-F238E27FC236}">
                <a16:creationId xmlns:a16="http://schemas.microsoft.com/office/drawing/2014/main" id="{996C624F-50A4-2748-A6F2-C7CFDE82A007}"/>
              </a:ext>
            </a:extLst>
          </p:cNvPr>
          <p:cNvSpPr/>
          <p:nvPr/>
        </p:nvSpPr>
        <p:spPr>
          <a:xfrm>
            <a:off x="608034" y="2466488"/>
            <a:ext cx="6096000" cy="646331"/>
          </a:xfrm>
          <a:prstGeom prst="rect">
            <a:avLst/>
          </a:prstGeom>
        </p:spPr>
        <p:txBody>
          <a:bodyPr>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 </a:t>
            </a:r>
            <a:r>
              <a:rPr lang="en-GB" dirty="0">
                <a:solidFill>
                  <a:schemeClr val="tx1">
                    <a:lumMod val="75000"/>
                    <a:lumOff val="25000"/>
                  </a:schemeClr>
                </a:solidFill>
              </a:rPr>
              <a:t>Neural networks are defined in </a:t>
            </a:r>
            <a:r>
              <a:rPr lang="en-GB" b="1" i="1" dirty="0" err="1">
                <a:solidFill>
                  <a:schemeClr val="tx1">
                    <a:lumMod val="75000"/>
                    <a:lumOff val="25000"/>
                  </a:schemeClr>
                </a:solidFill>
              </a:rPr>
              <a:t>Keras</a:t>
            </a:r>
            <a:r>
              <a:rPr lang="en-GB" dirty="0">
                <a:solidFill>
                  <a:schemeClr val="tx1">
                    <a:lumMod val="75000"/>
                    <a:lumOff val="25000"/>
                  </a:schemeClr>
                </a:solidFill>
              </a:rPr>
              <a:t> a sequence of layers. </a:t>
            </a:r>
          </a:p>
        </p:txBody>
      </p:sp>
      <p:sp>
        <p:nvSpPr>
          <p:cNvPr id="5" name="Rectangle 4">
            <a:extLst>
              <a:ext uri="{FF2B5EF4-FFF2-40B4-BE49-F238E27FC236}">
                <a16:creationId xmlns:a16="http://schemas.microsoft.com/office/drawing/2014/main" id="{E8C98640-07CE-D441-985E-E62C09C4FECC}"/>
              </a:ext>
            </a:extLst>
          </p:cNvPr>
          <p:cNvSpPr/>
          <p:nvPr/>
        </p:nvSpPr>
        <p:spPr>
          <a:xfrm>
            <a:off x="627083" y="3560516"/>
            <a:ext cx="4137799" cy="369332"/>
          </a:xfrm>
          <a:prstGeom prst="rect">
            <a:avLst/>
          </a:prstGeom>
        </p:spPr>
        <p:txBody>
          <a:bodyPr wrap="non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 A </a:t>
            </a:r>
            <a:r>
              <a:rPr lang="en-GB" b="1" i="1" dirty="0">
                <a:solidFill>
                  <a:schemeClr val="tx1">
                    <a:lumMod val="75000"/>
                    <a:lumOff val="25000"/>
                  </a:schemeClr>
                </a:solidFill>
                <a:latin typeface="Arial" panose="020B0604020202020204" pitchFamily="34" charset="0"/>
                <a:cs typeface="Arial" panose="020B0604020202020204" pitchFamily="34" charset="0"/>
              </a:rPr>
              <a:t>Sequential</a:t>
            </a:r>
            <a:r>
              <a:rPr lang="en-GB" dirty="0">
                <a:solidFill>
                  <a:schemeClr val="tx1">
                    <a:lumMod val="75000"/>
                    <a:lumOff val="25000"/>
                  </a:schemeClr>
                </a:solidFill>
                <a:latin typeface="Arial" panose="020B0604020202020204" pitchFamily="34" charset="0"/>
                <a:cs typeface="Arial" panose="020B0604020202020204" pitchFamily="34" charset="0"/>
              </a:rPr>
              <a:t> is used to build the NN.</a:t>
            </a:r>
          </a:p>
        </p:txBody>
      </p:sp>
    </p:spTree>
    <p:extLst>
      <p:ext uri="{BB962C8B-B14F-4D97-AF65-F5344CB8AC3E}">
        <p14:creationId xmlns:p14="http://schemas.microsoft.com/office/powerpoint/2010/main" val="398065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424F1CC9-029A-F049-8224-4B25749E1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9404" y="3331654"/>
            <a:ext cx="3931907" cy="3263893"/>
          </a:xfrm>
          <a:prstGeom prst="rect">
            <a:avLst/>
          </a:prstGeom>
        </p:spPr>
      </p:pic>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27</a:t>
            </a:r>
          </a:p>
        </p:txBody>
      </p:sp>
      <p:sp>
        <p:nvSpPr>
          <p:cNvPr id="10" name="TextBox 38">
            <a:extLst>
              <a:ext uri="{FF2B5EF4-FFF2-40B4-BE49-F238E27FC236}">
                <a16:creationId xmlns:a16="http://schemas.microsoft.com/office/drawing/2014/main" id="{CD051F59-1B43-3749-A20D-D3469E1137D7}"/>
              </a:ext>
            </a:extLst>
          </p:cNvPr>
          <p:cNvSpPr txBox="1"/>
          <p:nvPr/>
        </p:nvSpPr>
        <p:spPr>
          <a:xfrm>
            <a:off x="199500" y="1867287"/>
            <a:ext cx="3659450" cy="389513"/>
          </a:xfrm>
          <a:prstGeom prst="roundRect">
            <a:avLst>
              <a:gd name="adj" fmla="val 50000"/>
            </a:avLst>
          </a:prstGeom>
          <a:solidFill>
            <a:schemeClr val="accent3"/>
          </a:solidFill>
        </p:spPr>
        <p:txBody>
          <a:bodyPr wrap="square" rtlCol="0" anchor="ctr">
            <a:spAutoFit/>
          </a:bodyPr>
          <a:lstStyle/>
          <a:p>
            <a:r>
              <a:rPr lang="en-US" altLang="ko-KR" sz="1200" b="1" dirty="0">
                <a:solidFill>
                  <a:schemeClr val="bg1"/>
                </a:solidFill>
                <a:cs typeface="Arial" pitchFamily="34" charset="0"/>
              </a:rPr>
              <a:t>Overfitting</a:t>
            </a:r>
            <a:endParaRPr lang="ko-KR" altLang="en-US" sz="1200" b="1" dirty="0">
              <a:solidFill>
                <a:schemeClr val="bg1"/>
              </a:solidFill>
              <a:cs typeface="Arial" pitchFamily="34" charset="0"/>
            </a:endParaRPr>
          </a:p>
        </p:txBody>
      </p:sp>
      <p:sp>
        <p:nvSpPr>
          <p:cNvPr id="11" name="TextBox 41">
            <a:extLst>
              <a:ext uri="{FF2B5EF4-FFF2-40B4-BE49-F238E27FC236}">
                <a16:creationId xmlns:a16="http://schemas.microsoft.com/office/drawing/2014/main" id="{62612CE0-A6EF-C14A-992F-BF7B3BB3C3FD}"/>
              </a:ext>
            </a:extLst>
          </p:cNvPr>
          <p:cNvSpPr txBox="1"/>
          <p:nvPr/>
        </p:nvSpPr>
        <p:spPr>
          <a:xfrm>
            <a:off x="4244573" y="1875244"/>
            <a:ext cx="3659449" cy="389513"/>
          </a:xfrm>
          <a:prstGeom prst="roundRect">
            <a:avLst>
              <a:gd name="adj" fmla="val 50000"/>
            </a:avLst>
          </a:prstGeom>
          <a:solidFill>
            <a:schemeClr val="accent4"/>
          </a:solidFill>
        </p:spPr>
        <p:txBody>
          <a:bodyPr wrap="square" rtlCol="0" anchor="ctr">
            <a:spAutoFit/>
          </a:bodyPr>
          <a:lstStyle/>
          <a:p>
            <a:r>
              <a:rPr lang="en-US" altLang="ko-KR" sz="1200" b="1" dirty="0">
                <a:solidFill>
                  <a:schemeClr val="bg1"/>
                </a:solidFill>
                <a:cs typeface="Arial" pitchFamily="34" charset="0"/>
              </a:rPr>
              <a:t>Experience Replay</a:t>
            </a:r>
            <a:endParaRPr lang="ko-KR" altLang="en-US" sz="1200" b="1" dirty="0">
              <a:solidFill>
                <a:schemeClr val="bg1"/>
              </a:solidFill>
              <a:cs typeface="Arial" pitchFamily="34" charset="0"/>
            </a:endParaRPr>
          </a:p>
        </p:txBody>
      </p:sp>
      <p:pic>
        <p:nvPicPr>
          <p:cNvPr id="5" name="Image 4">
            <a:extLst>
              <a:ext uri="{FF2B5EF4-FFF2-40B4-BE49-F238E27FC236}">
                <a16:creationId xmlns:a16="http://schemas.microsoft.com/office/drawing/2014/main" id="{FA1C7E4C-917F-F34C-B9FF-655F36E38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00" y="2958176"/>
            <a:ext cx="3114243" cy="2171072"/>
          </a:xfrm>
          <a:prstGeom prst="rect">
            <a:avLst/>
          </a:prstGeom>
        </p:spPr>
      </p:pic>
      <p:sp>
        <p:nvSpPr>
          <p:cNvPr id="16" name="TextBox 38">
            <a:extLst>
              <a:ext uri="{FF2B5EF4-FFF2-40B4-BE49-F238E27FC236}">
                <a16:creationId xmlns:a16="http://schemas.microsoft.com/office/drawing/2014/main" id="{1A577FDE-CC7F-5C43-8398-93D1E0A78870}"/>
              </a:ext>
            </a:extLst>
          </p:cNvPr>
          <p:cNvSpPr txBox="1"/>
          <p:nvPr/>
        </p:nvSpPr>
        <p:spPr>
          <a:xfrm>
            <a:off x="8289645" y="1875244"/>
            <a:ext cx="3659448" cy="389513"/>
          </a:xfrm>
          <a:prstGeom prst="roundRect">
            <a:avLst>
              <a:gd name="adj" fmla="val 50000"/>
            </a:avLst>
          </a:prstGeom>
          <a:solidFill>
            <a:schemeClr val="accent3">
              <a:lumMod val="40000"/>
              <a:lumOff val="60000"/>
            </a:schemeClr>
          </a:solidFill>
        </p:spPr>
        <p:txBody>
          <a:bodyPr wrap="square" rtlCol="0" anchor="ctr">
            <a:spAutoFit/>
          </a:bodyPr>
          <a:lstStyle/>
          <a:p>
            <a:r>
              <a:rPr lang="fr-FR" altLang="ko-KR" sz="1200" b="1" dirty="0">
                <a:solidFill>
                  <a:schemeClr val="bg1"/>
                </a:solidFill>
                <a:cs typeface="Arial" pitchFamily="34" charset="0"/>
              </a:rPr>
              <a:t>Target Network</a:t>
            </a:r>
            <a:endParaRPr lang="ko-KR" altLang="en-US" sz="1200" b="1" dirty="0">
              <a:solidFill>
                <a:schemeClr val="bg1"/>
              </a:solidFill>
              <a:cs typeface="Arial" pitchFamily="34" charset="0"/>
            </a:endParaRPr>
          </a:p>
        </p:txBody>
      </p:sp>
      <p:sp>
        <p:nvSpPr>
          <p:cNvPr id="6" name="Rectangle 5">
            <a:extLst>
              <a:ext uri="{FF2B5EF4-FFF2-40B4-BE49-F238E27FC236}">
                <a16:creationId xmlns:a16="http://schemas.microsoft.com/office/drawing/2014/main" id="{497B2E83-3940-4F4F-805A-22CE84627908}"/>
              </a:ext>
            </a:extLst>
          </p:cNvPr>
          <p:cNvSpPr/>
          <p:nvPr/>
        </p:nvSpPr>
        <p:spPr>
          <a:xfrm>
            <a:off x="4244573" y="4687974"/>
            <a:ext cx="3969446" cy="923330"/>
          </a:xfrm>
          <a:prstGeom prst="rect">
            <a:avLst/>
          </a:prstGeom>
        </p:spPr>
        <p:txBody>
          <a:bodyPr wrap="square">
            <a:spAutoFit/>
          </a:bodyPr>
          <a:lstStyle/>
          <a:p>
            <a:endParaRPr lang="en-GB" dirty="0">
              <a:solidFill>
                <a:schemeClr val="tx1">
                  <a:lumMod val="75000"/>
                  <a:lumOff val="25000"/>
                </a:schemeClr>
              </a:solidFill>
            </a:endParaRPr>
          </a:p>
          <a:p>
            <a:r>
              <a:rPr lang="en-GB" dirty="0">
                <a:solidFill>
                  <a:schemeClr val="tx1">
                    <a:lumMod val="75000"/>
                    <a:lumOff val="25000"/>
                  </a:schemeClr>
                </a:solidFill>
                <a:latin typeface="Arial" panose="020B0604020202020204" pitchFamily="34" charset="0"/>
                <a:cs typeface="Arial" panose="020B0604020202020204" pitchFamily="34" charset="0"/>
              </a:rPr>
              <a:t>• </a:t>
            </a:r>
            <a:r>
              <a:rPr lang="en-GB" dirty="0">
                <a:solidFill>
                  <a:schemeClr val="tx1">
                    <a:lumMod val="75000"/>
                    <a:lumOff val="25000"/>
                  </a:schemeClr>
                </a:solidFill>
              </a:rPr>
              <a:t>Avoid overfitting and “forgetting” important elements </a:t>
            </a:r>
          </a:p>
        </p:txBody>
      </p:sp>
      <p:sp>
        <p:nvSpPr>
          <p:cNvPr id="3" name="Rectangle 2">
            <a:extLst>
              <a:ext uri="{FF2B5EF4-FFF2-40B4-BE49-F238E27FC236}">
                <a16:creationId xmlns:a16="http://schemas.microsoft.com/office/drawing/2014/main" id="{7F1FEE91-E4D8-7F47-898A-F87C2DBC83F4}"/>
              </a:ext>
            </a:extLst>
          </p:cNvPr>
          <p:cNvSpPr/>
          <p:nvPr/>
        </p:nvSpPr>
        <p:spPr>
          <a:xfrm>
            <a:off x="8289646" y="2286736"/>
            <a:ext cx="3659448" cy="923330"/>
          </a:xfrm>
          <a:prstGeom prst="rect">
            <a:avLst/>
          </a:prstGeom>
        </p:spPr>
        <p:txBody>
          <a:bodyPr wrap="squar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 A second network with the same parameters used to get the convergence of the first network</a:t>
            </a:r>
            <a:endParaRPr lang="en-GB" dirty="0"/>
          </a:p>
        </p:txBody>
      </p:sp>
      <p:sp>
        <p:nvSpPr>
          <p:cNvPr id="2" name="Rectangle 1">
            <a:extLst>
              <a:ext uri="{FF2B5EF4-FFF2-40B4-BE49-F238E27FC236}">
                <a16:creationId xmlns:a16="http://schemas.microsoft.com/office/drawing/2014/main" id="{A7A1B1C5-64F9-654F-ADC6-12E57E84D52D}"/>
              </a:ext>
            </a:extLst>
          </p:cNvPr>
          <p:cNvSpPr/>
          <p:nvPr/>
        </p:nvSpPr>
        <p:spPr>
          <a:xfrm>
            <a:off x="4244573" y="2344922"/>
            <a:ext cx="3659448" cy="1477328"/>
          </a:xfrm>
          <a:prstGeom prst="rect">
            <a:avLst/>
          </a:prstGeom>
        </p:spPr>
        <p:txBody>
          <a:bodyPr wrap="squar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 </a:t>
            </a:r>
            <a:r>
              <a:rPr lang="en-GB" dirty="0">
                <a:solidFill>
                  <a:schemeClr val="tx1">
                    <a:lumMod val="75000"/>
                    <a:lumOff val="25000"/>
                  </a:schemeClr>
                </a:solidFill>
              </a:rPr>
              <a:t>Experience Replay stores experiences including state transitions, rewards, actions and makes mini-batches to update neural networks. </a:t>
            </a:r>
          </a:p>
        </p:txBody>
      </p:sp>
      <p:sp>
        <p:nvSpPr>
          <p:cNvPr id="4" name="Rectangle 3">
            <a:extLst>
              <a:ext uri="{FF2B5EF4-FFF2-40B4-BE49-F238E27FC236}">
                <a16:creationId xmlns:a16="http://schemas.microsoft.com/office/drawing/2014/main" id="{4178FC6F-19B2-644D-B5DC-BA88B3E3B61F}"/>
              </a:ext>
            </a:extLst>
          </p:cNvPr>
          <p:cNvSpPr/>
          <p:nvPr/>
        </p:nvSpPr>
        <p:spPr>
          <a:xfrm>
            <a:off x="4244573" y="4114799"/>
            <a:ext cx="3659448" cy="646331"/>
          </a:xfrm>
          <a:prstGeom prst="rect">
            <a:avLst/>
          </a:prstGeom>
        </p:spPr>
        <p:txBody>
          <a:bodyPr wrap="squar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a:t>
            </a:r>
            <a:r>
              <a:rPr lang="en-GB" dirty="0">
                <a:solidFill>
                  <a:schemeClr val="tx1">
                    <a:lumMod val="75000"/>
                    <a:lumOff val="25000"/>
                  </a:schemeClr>
                </a:solidFill>
              </a:rPr>
              <a:t> Increases learning speed with mini-batches</a:t>
            </a:r>
          </a:p>
        </p:txBody>
      </p:sp>
      <p:sp>
        <p:nvSpPr>
          <p:cNvPr id="17" name="Text Placeholder 1">
            <a:extLst>
              <a:ext uri="{FF2B5EF4-FFF2-40B4-BE49-F238E27FC236}">
                <a16:creationId xmlns:a16="http://schemas.microsoft.com/office/drawing/2014/main" id="{E4072F0C-A741-614E-8190-29E727329106}"/>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III.4. Deep Q Learning</a:t>
            </a:r>
          </a:p>
        </p:txBody>
      </p:sp>
      <p:sp>
        <p:nvSpPr>
          <p:cNvPr id="18" name="TextBox 107">
            <a:extLst>
              <a:ext uri="{FF2B5EF4-FFF2-40B4-BE49-F238E27FC236}">
                <a16:creationId xmlns:a16="http://schemas.microsoft.com/office/drawing/2014/main" id="{81EA9289-8CB6-8441-971C-8C26C1AB078E}"/>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19" name="TextBox 107">
            <a:extLst>
              <a:ext uri="{FF2B5EF4-FFF2-40B4-BE49-F238E27FC236}">
                <a16:creationId xmlns:a16="http://schemas.microsoft.com/office/drawing/2014/main" id="{68798B34-7DF3-F641-BB83-D603BC53955F}"/>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20" name="TextBox 107">
            <a:extLst>
              <a:ext uri="{FF2B5EF4-FFF2-40B4-BE49-F238E27FC236}">
                <a16:creationId xmlns:a16="http://schemas.microsoft.com/office/drawing/2014/main" id="{8E38B0F8-6AB2-7F48-93D2-ABE011E6D265}"/>
              </a:ext>
            </a:extLst>
          </p:cNvPr>
          <p:cNvSpPr txBox="1"/>
          <p:nvPr/>
        </p:nvSpPr>
        <p:spPr>
          <a:xfrm>
            <a:off x="8927024" y="130787"/>
            <a:ext cx="2076773"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Tree>
    <p:extLst>
      <p:ext uri="{BB962C8B-B14F-4D97-AF65-F5344CB8AC3E}">
        <p14:creationId xmlns:p14="http://schemas.microsoft.com/office/powerpoint/2010/main" val="97300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6" grpId="0"/>
      <p:bldP spid="3" grpId="0"/>
      <p:bldP spid="2"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28</a:t>
            </a:r>
          </a:p>
        </p:txBody>
      </p:sp>
      <p:pic>
        <p:nvPicPr>
          <p:cNvPr id="5" name="Image 4">
            <a:extLst>
              <a:ext uri="{FF2B5EF4-FFF2-40B4-BE49-F238E27FC236}">
                <a16:creationId xmlns:a16="http://schemas.microsoft.com/office/drawing/2014/main" id="{30B873EB-B256-BA40-BFA7-D2A48837C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30" y="1642222"/>
            <a:ext cx="5281827" cy="4027336"/>
          </a:xfrm>
          <a:prstGeom prst="rect">
            <a:avLst/>
          </a:prstGeom>
        </p:spPr>
      </p:pic>
      <p:sp>
        <p:nvSpPr>
          <p:cNvPr id="7" name="Rectangle 6">
            <a:extLst>
              <a:ext uri="{FF2B5EF4-FFF2-40B4-BE49-F238E27FC236}">
                <a16:creationId xmlns:a16="http://schemas.microsoft.com/office/drawing/2014/main" id="{E6281449-4361-F042-AC44-73C7DA5E7D07}"/>
              </a:ext>
            </a:extLst>
          </p:cNvPr>
          <p:cNvSpPr/>
          <p:nvPr/>
        </p:nvSpPr>
        <p:spPr>
          <a:xfrm>
            <a:off x="11228" y="1547899"/>
            <a:ext cx="1518994" cy="44151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079FD38A-5DB2-7F4D-B098-4A95BA0265DC}"/>
              </a:ext>
            </a:extLst>
          </p:cNvPr>
          <p:cNvSpPr/>
          <p:nvPr/>
        </p:nvSpPr>
        <p:spPr>
          <a:xfrm rot="5400000">
            <a:off x="3014090" y="-201522"/>
            <a:ext cx="851452"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38871280-3D63-C54C-9D5A-CF924B33ABEB}"/>
              </a:ext>
            </a:extLst>
          </p:cNvPr>
          <p:cNvSpPr/>
          <p:nvPr/>
        </p:nvSpPr>
        <p:spPr>
          <a:xfrm rot="5400000">
            <a:off x="2945098" y="3216501"/>
            <a:ext cx="685532" cy="45157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76BD5530-8139-3349-930A-DA407EC162F8}"/>
              </a:ext>
            </a:extLst>
          </p:cNvPr>
          <p:cNvSpPr/>
          <p:nvPr/>
        </p:nvSpPr>
        <p:spPr>
          <a:xfrm>
            <a:off x="3947660" y="2208645"/>
            <a:ext cx="1429966"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9" name="Image 8">
            <a:extLst>
              <a:ext uri="{FF2B5EF4-FFF2-40B4-BE49-F238E27FC236}">
                <a16:creationId xmlns:a16="http://schemas.microsoft.com/office/drawing/2014/main" id="{573052E1-3EBC-EE43-AB5B-2F17B64B9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48" y="1233315"/>
            <a:ext cx="5662313" cy="4545525"/>
          </a:xfrm>
          <a:prstGeom prst="rect">
            <a:avLst/>
          </a:prstGeom>
        </p:spPr>
      </p:pic>
      <p:sp>
        <p:nvSpPr>
          <p:cNvPr id="23" name="Rectangle 22">
            <a:extLst>
              <a:ext uri="{FF2B5EF4-FFF2-40B4-BE49-F238E27FC236}">
                <a16:creationId xmlns:a16="http://schemas.microsoft.com/office/drawing/2014/main" id="{D754EFF2-9C7A-D74B-BDBC-1046AA16BEBB}"/>
              </a:ext>
            </a:extLst>
          </p:cNvPr>
          <p:cNvSpPr/>
          <p:nvPr/>
        </p:nvSpPr>
        <p:spPr>
          <a:xfrm>
            <a:off x="5912579" y="950375"/>
            <a:ext cx="1506445" cy="49777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4" name="Rectangle 23">
            <a:extLst>
              <a:ext uri="{FF2B5EF4-FFF2-40B4-BE49-F238E27FC236}">
                <a16:creationId xmlns:a16="http://schemas.microsoft.com/office/drawing/2014/main" id="{0FEAE021-A1D4-884B-B117-C901EBCBB795}"/>
              </a:ext>
            </a:extLst>
          </p:cNvPr>
          <p:cNvSpPr/>
          <p:nvPr/>
        </p:nvSpPr>
        <p:spPr>
          <a:xfrm rot="5400000">
            <a:off x="8576835" y="-354124"/>
            <a:ext cx="1045045"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 name="Rectangle 24">
            <a:extLst>
              <a:ext uri="{FF2B5EF4-FFF2-40B4-BE49-F238E27FC236}">
                <a16:creationId xmlns:a16="http://schemas.microsoft.com/office/drawing/2014/main" id="{97CFC45B-E0FE-7D4F-940F-050BF4F24B0C}"/>
              </a:ext>
            </a:extLst>
          </p:cNvPr>
          <p:cNvSpPr/>
          <p:nvPr/>
        </p:nvSpPr>
        <p:spPr>
          <a:xfrm rot="5400000">
            <a:off x="8893942" y="3536217"/>
            <a:ext cx="685532"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6" name="Rectangle 25">
            <a:extLst>
              <a:ext uri="{FF2B5EF4-FFF2-40B4-BE49-F238E27FC236}">
                <a16:creationId xmlns:a16="http://schemas.microsoft.com/office/drawing/2014/main" id="{D0E6B307-1126-9C4F-9152-F484BBC3F693}"/>
              </a:ext>
            </a:extLst>
          </p:cNvPr>
          <p:cNvSpPr/>
          <p:nvPr/>
        </p:nvSpPr>
        <p:spPr>
          <a:xfrm>
            <a:off x="9977539" y="1148730"/>
            <a:ext cx="1883357" cy="475563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 name="Text Placeholder 1">
            <a:extLst>
              <a:ext uri="{FF2B5EF4-FFF2-40B4-BE49-F238E27FC236}">
                <a16:creationId xmlns:a16="http://schemas.microsoft.com/office/drawing/2014/main" id="{0917C8C1-AD1C-524D-A3FD-52C5F989AB95}"/>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III.4. Deep Q Learning</a:t>
            </a:r>
          </a:p>
        </p:txBody>
      </p:sp>
      <p:sp>
        <p:nvSpPr>
          <p:cNvPr id="27" name="TextBox 107">
            <a:extLst>
              <a:ext uri="{FF2B5EF4-FFF2-40B4-BE49-F238E27FC236}">
                <a16:creationId xmlns:a16="http://schemas.microsoft.com/office/drawing/2014/main" id="{94B31067-E2DC-404E-9A4C-6CF4497BD575}"/>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28" name="TextBox 107">
            <a:extLst>
              <a:ext uri="{FF2B5EF4-FFF2-40B4-BE49-F238E27FC236}">
                <a16:creationId xmlns:a16="http://schemas.microsoft.com/office/drawing/2014/main" id="{4EAFE4BD-4A96-1241-B61C-58C274692B1B}"/>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30" name="TextBox 107">
            <a:extLst>
              <a:ext uri="{FF2B5EF4-FFF2-40B4-BE49-F238E27FC236}">
                <a16:creationId xmlns:a16="http://schemas.microsoft.com/office/drawing/2014/main" id="{0A79DEA5-2E0F-724E-B550-39E962A02357}"/>
              </a:ext>
            </a:extLst>
          </p:cNvPr>
          <p:cNvSpPr txBox="1"/>
          <p:nvPr/>
        </p:nvSpPr>
        <p:spPr>
          <a:xfrm>
            <a:off x="9066508" y="130787"/>
            <a:ext cx="1937289"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
        <p:nvSpPr>
          <p:cNvPr id="31" name="Rectangle 30">
            <a:extLst>
              <a:ext uri="{FF2B5EF4-FFF2-40B4-BE49-F238E27FC236}">
                <a16:creationId xmlns:a16="http://schemas.microsoft.com/office/drawing/2014/main" id="{1C49A993-3163-764C-A82F-12FB4A53BDB4}"/>
              </a:ext>
            </a:extLst>
          </p:cNvPr>
          <p:cNvSpPr/>
          <p:nvPr/>
        </p:nvSpPr>
        <p:spPr>
          <a:xfrm>
            <a:off x="687412" y="5540260"/>
            <a:ext cx="3659448" cy="646331"/>
          </a:xfrm>
          <a:prstGeom prst="rect">
            <a:avLst/>
          </a:prstGeom>
        </p:spPr>
        <p:txBody>
          <a:bodyPr wrap="squar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a:t>
            </a:r>
            <a:r>
              <a:rPr lang="en-GB" dirty="0">
                <a:solidFill>
                  <a:schemeClr val="tx1">
                    <a:lumMod val="75000"/>
                    <a:lumOff val="25000"/>
                  </a:schemeClr>
                </a:solidFill>
              </a:rPr>
              <a:t> The robot is learning with the rewards given. </a:t>
            </a:r>
          </a:p>
        </p:txBody>
      </p:sp>
      <p:sp>
        <p:nvSpPr>
          <p:cNvPr id="12" name="Rectangle 11">
            <a:extLst>
              <a:ext uri="{FF2B5EF4-FFF2-40B4-BE49-F238E27FC236}">
                <a16:creationId xmlns:a16="http://schemas.microsoft.com/office/drawing/2014/main" id="{884AB789-A495-694D-916F-9903909A5A25}"/>
              </a:ext>
            </a:extLst>
          </p:cNvPr>
          <p:cNvSpPr/>
          <p:nvPr/>
        </p:nvSpPr>
        <p:spPr>
          <a:xfrm>
            <a:off x="2176569" y="5162380"/>
            <a:ext cx="1082348" cy="323165"/>
          </a:xfrm>
          <a:prstGeom prst="rect">
            <a:avLst/>
          </a:prstGeom>
        </p:spPr>
        <p:txBody>
          <a:bodyPr wrap="none">
            <a:spAutoFit/>
          </a:bodyPr>
          <a:lstStyle/>
          <a:p>
            <a:r>
              <a:rPr lang="en-GB" sz="1500" b="1" dirty="0">
                <a:solidFill>
                  <a:schemeClr val="tx1">
                    <a:lumMod val="75000"/>
                    <a:lumOff val="25000"/>
                  </a:schemeClr>
                </a:solidFill>
              </a:rPr>
              <a:t>Untrained</a:t>
            </a:r>
            <a:endParaRPr lang="en-GB" sz="1500" dirty="0">
              <a:solidFill>
                <a:schemeClr val="tx1">
                  <a:lumMod val="75000"/>
                  <a:lumOff val="25000"/>
                </a:schemeClr>
              </a:solidFill>
            </a:endParaRPr>
          </a:p>
        </p:txBody>
      </p:sp>
      <p:sp>
        <p:nvSpPr>
          <p:cNvPr id="14" name="Rectangle 13">
            <a:extLst>
              <a:ext uri="{FF2B5EF4-FFF2-40B4-BE49-F238E27FC236}">
                <a16:creationId xmlns:a16="http://schemas.microsoft.com/office/drawing/2014/main" id="{6ACC61B6-BFB1-864D-92A8-CDA33FE7C1EC}"/>
              </a:ext>
            </a:extLst>
          </p:cNvPr>
          <p:cNvSpPr/>
          <p:nvPr/>
        </p:nvSpPr>
        <p:spPr>
          <a:xfrm>
            <a:off x="8392487" y="5113189"/>
            <a:ext cx="868123" cy="323165"/>
          </a:xfrm>
          <a:prstGeom prst="rect">
            <a:avLst/>
          </a:prstGeom>
        </p:spPr>
        <p:txBody>
          <a:bodyPr wrap="none">
            <a:spAutoFit/>
          </a:bodyPr>
          <a:lstStyle/>
          <a:p>
            <a:r>
              <a:rPr lang="en-GB" sz="1500" b="1" dirty="0">
                <a:solidFill>
                  <a:schemeClr val="tx1">
                    <a:lumMod val="75000"/>
                    <a:lumOff val="25000"/>
                  </a:schemeClr>
                </a:solidFill>
              </a:rPr>
              <a:t>Trained</a:t>
            </a:r>
            <a:endParaRPr lang="en-GB" sz="1500" dirty="0">
              <a:solidFill>
                <a:schemeClr val="tx1">
                  <a:lumMod val="75000"/>
                  <a:lumOff val="25000"/>
                </a:schemeClr>
              </a:solidFill>
            </a:endParaRPr>
          </a:p>
        </p:txBody>
      </p:sp>
      <p:sp>
        <p:nvSpPr>
          <p:cNvPr id="32" name="Rectangle 31">
            <a:extLst>
              <a:ext uri="{FF2B5EF4-FFF2-40B4-BE49-F238E27FC236}">
                <a16:creationId xmlns:a16="http://schemas.microsoft.com/office/drawing/2014/main" id="{A4C4965D-A830-4C4A-B512-259DFAE19197}"/>
              </a:ext>
            </a:extLst>
          </p:cNvPr>
          <p:cNvSpPr/>
          <p:nvPr/>
        </p:nvSpPr>
        <p:spPr>
          <a:xfrm>
            <a:off x="7137562" y="5614339"/>
            <a:ext cx="3659448" cy="646331"/>
          </a:xfrm>
          <a:prstGeom prst="rect">
            <a:avLst/>
          </a:prstGeom>
        </p:spPr>
        <p:txBody>
          <a:bodyPr wrap="squar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a:t>
            </a:r>
            <a:r>
              <a:rPr lang="en-GB" dirty="0">
                <a:solidFill>
                  <a:schemeClr val="tx1">
                    <a:lumMod val="75000"/>
                    <a:lumOff val="25000"/>
                  </a:schemeClr>
                </a:solidFill>
              </a:rPr>
              <a:t> The optimal path is found after the training </a:t>
            </a:r>
          </a:p>
        </p:txBody>
      </p:sp>
    </p:spTree>
    <p:extLst>
      <p:ext uri="{BB962C8B-B14F-4D97-AF65-F5344CB8AC3E}">
        <p14:creationId xmlns:p14="http://schemas.microsoft.com/office/powerpoint/2010/main" val="79992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2" grpId="0"/>
      <p:bldP spid="14"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29</a:t>
            </a:r>
          </a:p>
        </p:txBody>
      </p:sp>
      <p:pic>
        <p:nvPicPr>
          <p:cNvPr id="4" name="Image 3">
            <a:extLst>
              <a:ext uri="{FF2B5EF4-FFF2-40B4-BE49-F238E27FC236}">
                <a16:creationId xmlns:a16="http://schemas.microsoft.com/office/drawing/2014/main" id="{D138C345-974B-C64B-818C-B2FE2B7E4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857" y="1821295"/>
            <a:ext cx="4615242" cy="3461433"/>
          </a:xfrm>
          <a:prstGeom prst="rect">
            <a:avLst/>
          </a:prstGeom>
        </p:spPr>
      </p:pic>
      <p:pic>
        <p:nvPicPr>
          <p:cNvPr id="6" name="Image 5">
            <a:extLst>
              <a:ext uri="{FF2B5EF4-FFF2-40B4-BE49-F238E27FC236}">
                <a16:creationId xmlns:a16="http://schemas.microsoft.com/office/drawing/2014/main" id="{28DA1666-365F-144C-8D27-AB0AB3594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24" y="1867288"/>
            <a:ext cx="4615242" cy="3461432"/>
          </a:xfrm>
          <a:prstGeom prst="rect">
            <a:avLst/>
          </a:prstGeom>
        </p:spPr>
      </p:pic>
      <p:sp>
        <p:nvSpPr>
          <p:cNvPr id="14" name="Rectangle 13">
            <a:extLst>
              <a:ext uri="{FF2B5EF4-FFF2-40B4-BE49-F238E27FC236}">
                <a16:creationId xmlns:a16="http://schemas.microsoft.com/office/drawing/2014/main" id="{AB8AF939-961D-4C42-8F20-D44C41B6E121}"/>
              </a:ext>
            </a:extLst>
          </p:cNvPr>
          <p:cNvSpPr/>
          <p:nvPr/>
        </p:nvSpPr>
        <p:spPr>
          <a:xfrm>
            <a:off x="2255684" y="5334484"/>
            <a:ext cx="1922321" cy="323165"/>
          </a:xfrm>
          <a:prstGeom prst="rect">
            <a:avLst/>
          </a:prstGeom>
        </p:spPr>
        <p:txBody>
          <a:bodyPr wrap="none">
            <a:spAutoFit/>
          </a:bodyPr>
          <a:lstStyle/>
          <a:p>
            <a:r>
              <a:rPr lang="en-GB" sz="1500" b="1" dirty="0">
                <a:solidFill>
                  <a:schemeClr val="tx1">
                    <a:lumMod val="75000"/>
                    <a:lumOff val="25000"/>
                  </a:schemeClr>
                </a:solidFill>
              </a:rPr>
              <a:t>Learning Evolution</a:t>
            </a:r>
            <a:endParaRPr lang="en-GB" sz="1500" dirty="0">
              <a:solidFill>
                <a:schemeClr val="tx1">
                  <a:lumMod val="75000"/>
                  <a:lumOff val="25000"/>
                </a:schemeClr>
              </a:solidFill>
            </a:endParaRPr>
          </a:p>
        </p:txBody>
      </p:sp>
      <p:sp>
        <p:nvSpPr>
          <p:cNvPr id="16" name="Rectangle 15">
            <a:extLst>
              <a:ext uri="{FF2B5EF4-FFF2-40B4-BE49-F238E27FC236}">
                <a16:creationId xmlns:a16="http://schemas.microsoft.com/office/drawing/2014/main" id="{30969B84-BEA4-6E47-A401-0ACB09312360}"/>
              </a:ext>
            </a:extLst>
          </p:cNvPr>
          <p:cNvSpPr/>
          <p:nvPr/>
        </p:nvSpPr>
        <p:spPr>
          <a:xfrm>
            <a:off x="8100965" y="5282728"/>
            <a:ext cx="1871025" cy="323165"/>
          </a:xfrm>
          <a:prstGeom prst="rect">
            <a:avLst/>
          </a:prstGeom>
        </p:spPr>
        <p:txBody>
          <a:bodyPr wrap="none">
            <a:spAutoFit/>
          </a:bodyPr>
          <a:lstStyle/>
          <a:p>
            <a:r>
              <a:rPr lang="en-GB" sz="1500" b="1" dirty="0">
                <a:solidFill>
                  <a:schemeClr val="tx1">
                    <a:lumMod val="75000"/>
                    <a:lumOff val="25000"/>
                  </a:schemeClr>
                </a:solidFill>
              </a:rPr>
              <a:t>Network Evolution</a:t>
            </a:r>
            <a:endParaRPr lang="en-GB" sz="1500" dirty="0">
              <a:solidFill>
                <a:schemeClr val="tx1">
                  <a:lumMod val="75000"/>
                  <a:lumOff val="25000"/>
                </a:schemeClr>
              </a:solidFill>
            </a:endParaRPr>
          </a:p>
        </p:txBody>
      </p:sp>
      <p:sp>
        <p:nvSpPr>
          <p:cNvPr id="11" name="Text Placeholder 1">
            <a:extLst>
              <a:ext uri="{FF2B5EF4-FFF2-40B4-BE49-F238E27FC236}">
                <a16:creationId xmlns:a16="http://schemas.microsoft.com/office/drawing/2014/main" id="{35ED2A1F-12FC-3A42-B12A-19D1F4387214}"/>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III.4. Deep Q Learning</a:t>
            </a:r>
          </a:p>
        </p:txBody>
      </p:sp>
      <p:sp>
        <p:nvSpPr>
          <p:cNvPr id="12" name="TextBox 107">
            <a:extLst>
              <a:ext uri="{FF2B5EF4-FFF2-40B4-BE49-F238E27FC236}">
                <a16:creationId xmlns:a16="http://schemas.microsoft.com/office/drawing/2014/main" id="{872ED759-1712-9344-BDD2-198619B114BF}"/>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13" name="TextBox 107">
            <a:extLst>
              <a:ext uri="{FF2B5EF4-FFF2-40B4-BE49-F238E27FC236}">
                <a16:creationId xmlns:a16="http://schemas.microsoft.com/office/drawing/2014/main" id="{5BE217B7-A4EE-D541-83BB-E47487B9AC6E}"/>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17" name="TextBox 107">
            <a:extLst>
              <a:ext uri="{FF2B5EF4-FFF2-40B4-BE49-F238E27FC236}">
                <a16:creationId xmlns:a16="http://schemas.microsoft.com/office/drawing/2014/main" id="{13E47AED-B0CC-BE4A-8B67-12C59C070358}"/>
              </a:ext>
            </a:extLst>
          </p:cNvPr>
          <p:cNvSpPr txBox="1"/>
          <p:nvPr/>
        </p:nvSpPr>
        <p:spPr>
          <a:xfrm>
            <a:off x="9280414" y="130787"/>
            <a:ext cx="1878366"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
        <p:nvSpPr>
          <p:cNvPr id="18" name="Rectangle 17">
            <a:extLst>
              <a:ext uri="{FF2B5EF4-FFF2-40B4-BE49-F238E27FC236}">
                <a16:creationId xmlns:a16="http://schemas.microsoft.com/office/drawing/2014/main" id="{F5C917E4-A076-D341-93D9-C4D162C7F60B}"/>
              </a:ext>
            </a:extLst>
          </p:cNvPr>
          <p:cNvSpPr/>
          <p:nvPr/>
        </p:nvSpPr>
        <p:spPr>
          <a:xfrm>
            <a:off x="909223" y="5726488"/>
            <a:ext cx="4615242" cy="646331"/>
          </a:xfrm>
          <a:prstGeom prst="rect">
            <a:avLst/>
          </a:prstGeom>
        </p:spPr>
        <p:txBody>
          <a:bodyPr wrap="squar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a:t>
            </a:r>
            <a:r>
              <a:rPr lang="en-GB" dirty="0">
                <a:solidFill>
                  <a:schemeClr val="tx1">
                    <a:lumMod val="75000"/>
                    <a:lumOff val="25000"/>
                  </a:schemeClr>
                </a:solidFill>
              </a:rPr>
              <a:t> After 50 episodes the robot has already significantly reduced the number of steps.</a:t>
            </a:r>
          </a:p>
        </p:txBody>
      </p:sp>
      <p:sp>
        <p:nvSpPr>
          <p:cNvPr id="19" name="Rectangle 18">
            <a:extLst>
              <a:ext uri="{FF2B5EF4-FFF2-40B4-BE49-F238E27FC236}">
                <a16:creationId xmlns:a16="http://schemas.microsoft.com/office/drawing/2014/main" id="{F0F9EB38-0510-8542-8637-5B2C9705E0B1}"/>
              </a:ext>
            </a:extLst>
          </p:cNvPr>
          <p:cNvSpPr/>
          <p:nvPr/>
        </p:nvSpPr>
        <p:spPr>
          <a:xfrm>
            <a:off x="6728856" y="5657649"/>
            <a:ext cx="4615242" cy="369332"/>
          </a:xfrm>
          <a:prstGeom prst="rect">
            <a:avLst/>
          </a:prstGeom>
        </p:spPr>
        <p:txBody>
          <a:bodyPr wrap="square">
            <a:spAutoFit/>
          </a:bodyPr>
          <a:lstStyle/>
          <a:p>
            <a:r>
              <a:rPr lang="en-GB" dirty="0">
                <a:solidFill>
                  <a:schemeClr val="tx1">
                    <a:lumMod val="75000"/>
                    <a:lumOff val="25000"/>
                  </a:schemeClr>
                </a:solidFill>
                <a:latin typeface="Arial" panose="020B0604020202020204" pitchFamily="34" charset="0"/>
                <a:cs typeface="Arial" panose="020B0604020202020204" pitchFamily="34" charset="0"/>
              </a:rPr>
              <a:t>•</a:t>
            </a:r>
            <a:r>
              <a:rPr lang="en-GB" dirty="0">
                <a:solidFill>
                  <a:schemeClr val="tx1">
                    <a:lumMod val="75000"/>
                    <a:lumOff val="25000"/>
                  </a:schemeClr>
                </a:solidFill>
              </a:rPr>
              <a:t> The overfitting has been avoided </a:t>
            </a:r>
          </a:p>
        </p:txBody>
      </p:sp>
    </p:spTree>
    <p:extLst>
      <p:ext uri="{BB962C8B-B14F-4D97-AF65-F5344CB8AC3E}">
        <p14:creationId xmlns:p14="http://schemas.microsoft.com/office/powerpoint/2010/main" val="41942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309401" y="959953"/>
            <a:ext cx="11573197" cy="724247"/>
          </a:xfrm>
        </p:spPr>
        <p:txBody>
          <a:bodyPr/>
          <a:lstStyle/>
          <a:p>
            <a:r>
              <a:rPr lang="en-US" sz="2500" dirty="0"/>
              <a:t>1. Presentation of the problem </a:t>
            </a:r>
          </a:p>
        </p:txBody>
      </p:sp>
      <p:cxnSp>
        <p:nvCxnSpPr>
          <p:cNvPr id="49" name="Connecteur droit 48">
            <a:extLst>
              <a:ext uri="{FF2B5EF4-FFF2-40B4-BE49-F238E27FC236}">
                <a16:creationId xmlns:a16="http://schemas.microsoft.com/office/drawing/2014/main" id="{21DB36F3-4627-0D45-A103-1E53B4065F17}"/>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1" name="TextBox 107">
            <a:extLst>
              <a:ext uri="{FF2B5EF4-FFF2-40B4-BE49-F238E27FC236}">
                <a16:creationId xmlns:a16="http://schemas.microsoft.com/office/drawing/2014/main" id="{B9E8567A-5F0E-2B49-89FA-D94ACD8481CE}"/>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53" name="TextBox 107">
            <a:extLst>
              <a:ext uri="{FF2B5EF4-FFF2-40B4-BE49-F238E27FC236}">
                <a16:creationId xmlns:a16="http://schemas.microsoft.com/office/drawing/2014/main" id="{A3FA0114-6A45-F140-8FFF-0A19E3B41F26}"/>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56" name="ZoneTexte 55">
            <a:extLst>
              <a:ext uri="{FF2B5EF4-FFF2-40B4-BE49-F238E27FC236}">
                <a16:creationId xmlns:a16="http://schemas.microsoft.com/office/drawing/2014/main" id="{B4E9FFBF-BAF7-5748-AB25-633CB23ADFAE}"/>
              </a:ext>
            </a:extLst>
          </p:cNvPr>
          <p:cNvSpPr txBox="1"/>
          <p:nvPr/>
        </p:nvSpPr>
        <p:spPr>
          <a:xfrm>
            <a:off x="11700000" y="6480000"/>
            <a:ext cx="360000" cy="360000"/>
          </a:xfrm>
          <a:prstGeom prst="rect">
            <a:avLst/>
          </a:prstGeom>
          <a:noFill/>
        </p:spPr>
        <p:txBody>
          <a:bodyPr wrap="square" rtlCol="0">
            <a:noAutofit/>
          </a:bodyPr>
          <a:lstStyle/>
          <a:p>
            <a:r>
              <a:rPr lang="fr-FR" dirty="0">
                <a:solidFill>
                  <a:schemeClr val="tx1">
                    <a:lumMod val="75000"/>
                    <a:lumOff val="25000"/>
                  </a:schemeClr>
                </a:solidFill>
              </a:rPr>
              <a:t>3</a:t>
            </a:r>
          </a:p>
        </p:txBody>
      </p:sp>
      <p:sp>
        <p:nvSpPr>
          <p:cNvPr id="59" name="TextBox 32">
            <a:extLst>
              <a:ext uri="{FF2B5EF4-FFF2-40B4-BE49-F238E27FC236}">
                <a16:creationId xmlns:a16="http://schemas.microsoft.com/office/drawing/2014/main" id="{4BEEFC2E-7DDC-E948-A400-8935BF809176}"/>
              </a:ext>
            </a:extLst>
          </p:cNvPr>
          <p:cNvSpPr txBox="1"/>
          <p:nvPr/>
        </p:nvSpPr>
        <p:spPr>
          <a:xfrm>
            <a:off x="796082" y="2330364"/>
            <a:ext cx="3138495" cy="389513"/>
          </a:xfrm>
          <a:prstGeom prst="roundRect">
            <a:avLst>
              <a:gd name="adj" fmla="val 50000"/>
            </a:avLst>
          </a:prstGeom>
          <a:solidFill>
            <a:schemeClr val="accent2"/>
          </a:solidFill>
        </p:spPr>
        <p:txBody>
          <a:bodyPr wrap="square" rtlCol="0" anchor="ctr">
            <a:spAutoFit/>
          </a:bodyPr>
          <a:lstStyle/>
          <a:p>
            <a:r>
              <a:rPr lang="en-US" altLang="ko-KR" sz="1200" b="1" dirty="0">
                <a:solidFill>
                  <a:schemeClr val="bg1"/>
                </a:solidFill>
                <a:cs typeface="Arial" pitchFamily="34" charset="0"/>
              </a:rPr>
              <a:t>The reasons of the study</a:t>
            </a:r>
            <a:endParaRPr lang="ko-KR" altLang="en-US" sz="1200" b="1" dirty="0">
              <a:solidFill>
                <a:schemeClr val="bg1"/>
              </a:solidFill>
              <a:cs typeface="Arial" pitchFamily="34" charset="0"/>
            </a:endParaRPr>
          </a:p>
        </p:txBody>
      </p:sp>
      <p:sp>
        <p:nvSpPr>
          <p:cNvPr id="62" name="TextBox 35">
            <a:extLst>
              <a:ext uri="{FF2B5EF4-FFF2-40B4-BE49-F238E27FC236}">
                <a16:creationId xmlns:a16="http://schemas.microsoft.com/office/drawing/2014/main" id="{421A3192-7597-2A4D-B1A5-FEED3D0AD420}"/>
              </a:ext>
            </a:extLst>
          </p:cNvPr>
          <p:cNvSpPr txBox="1"/>
          <p:nvPr/>
        </p:nvSpPr>
        <p:spPr>
          <a:xfrm>
            <a:off x="4623987" y="2361759"/>
            <a:ext cx="3138495" cy="389513"/>
          </a:xfrm>
          <a:prstGeom prst="roundRect">
            <a:avLst>
              <a:gd name="adj" fmla="val 50000"/>
            </a:avLst>
          </a:prstGeom>
          <a:solidFill>
            <a:schemeClr val="accent1"/>
          </a:solidFill>
        </p:spPr>
        <p:txBody>
          <a:bodyPr wrap="square" rtlCol="0" anchor="ctr">
            <a:spAutoFit/>
          </a:bodyPr>
          <a:lstStyle/>
          <a:p>
            <a:r>
              <a:rPr lang="en-GB" altLang="ko-KR" sz="1200" b="1" dirty="0">
                <a:solidFill>
                  <a:schemeClr val="bg1"/>
                </a:solidFill>
                <a:cs typeface="Arial" pitchFamily="34" charset="0"/>
              </a:rPr>
              <a:t>Solutions </a:t>
            </a:r>
            <a:r>
              <a:rPr lang="en-GB" altLang="ko-KR" sz="1200" b="1">
                <a:solidFill>
                  <a:schemeClr val="bg1"/>
                </a:solidFill>
                <a:cs typeface="Arial" pitchFamily="34" charset="0"/>
              </a:rPr>
              <a:t>used </a:t>
            </a:r>
            <a:endParaRPr lang="en-GB" altLang="ko-KR" sz="1200" b="1" dirty="0">
              <a:solidFill>
                <a:schemeClr val="bg1"/>
              </a:solidFill>
              <a:cs typeface="Arial" pitchFamily="34" charset="0"/>
            </a:endParaRPr>
          </a:p>
        </p:txBody>
      </p:sp>
      <p:sp>
        <p:nvSpPr>
          <p:cNvPr id="63" name="TextBox 38">
            <a:extLst>
              <a:ext uri="{FF2B5EF4-FFF2-40B4-BE49-F238E27FC236}">
                <a16:creationId xmlns:a16="http://schemas.microsoft.com/office/drawing/2014/main" id="{D7094843-9EDC-DC4D-BD48-E06021F214B6}"/>
              </a:ext>
            </a:extLst>
          </p:cNvPr>
          <p:cNvSpPr txBox="1"/>
          <p:nvPr/>
        </p:nvSpPr>
        <p:spPr>
          <a:xfrm>
            <a:off x="8460858" y="2361759"/>
            <a:ext cx="3229003" cy="389513"/>
          </a:xfrm>
          <a:prstGeom prst="roundRect">
            <a:avLst>
              <a:gd name="adj" fmla="val 50000"/>
            </a:avLst>
          </a:prstGeom>
          <a:solidFill>
            <a:schemeClr val="accent3"/>
          </a:solidFill>
        </p:spPr>
        <p:txBody>
          <a:bodyPr wrap="square" rtlCol="0" anchor="ctr">
            <a:spAutoFit/>
          </a:bodyPr>
          <a:lstStyle/>
          <a:p>
            <a:r>
              <a:rPr lang="en-GB" altLang="ko-KR" sz="1200" b="1" dirty="0">
                <a:solidFill>
                  <a:schemeClr val="bg1"/>
                </a:solidFill>
                <a:cs typeface="Arial" pitchFamily="34" charset="0"/>
              </a:rPr>
              <a:t>Main concepts used </a:t>
            </a:r>
          </a:p>
        </p:txBody>
      </p:sp>
      <p:sp>
        <p:nvSpPr>
          <p:cNvPr id="23" name="Flèche vers la droite 22">
            <a:extLst>
              <a:ext uri="{FF2B5EF4-FFF2-40B4-BE49-F238E27FC236}">
                <a16:creationId xmlns:a16="http://schemas.microsoft.com/office/drawing/2014/main" id="{F775E50D-E871-3840-9244-A7496FDDE43E}"/>
              </a:ext>
            </a:extLst>
          </p:cNvPr>
          <p:cNvSpPr/>
          <p:nvPr/>
        </p:nvSpPr>
        <p:spPr>
          <a:xfrm>
            <a:off x="3997232" y="2937658"/>
            <a:ext cx="476058" cy="266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Flèche vers la droite 67">
            <a:extLst>
              <a:ext uri="{FF2B5EF4-FFF2-40B4-BE49-F238E27FC236}">
                <a16:creationId xmlns:a16="http://schemas.microsoft.com/office/drawing/2014/main" id="{BD25591D-1846-2E4B-AC0A-E976291D0AB6}"/>
              </a:ext>
            </a:extLst>
          </p:cNvPr>
          <p:cNvSpPr/>
          <p:nvPr/>
        </p:nvSpPr>
        <p:spPr>
          <a:xfrm>
            <a:off x="3995960" y="3682096"/>
            <a:ext cx="476058" cy="266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Flèche vers la droite 68">
            <a:extLst>
              <a:ext uri="{FF2B5EF4-FFF2-40B4-BE49-F238E27FC236}">
                <a16:creationId xmlns:a16="http://schemas.microsoft.com/office/drawing/2014/main" id="{F31C428D-2208-7446-9D43-2D05D70622DE}"/>
              </a:ext>
            </a:extLst>
          </p:cNvPr>
          <p:cNvSpPr/>
          <p:nvPr/>
        </p:nvSpPr>
        <p:spPr>
          <a:xfrm>
            <a:off x="4021940" y="4603533"/>
            <a:ext cx="476058" cy="266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Flèche vers la droite 69">
            <a:extLst>
              <a:ext uri="{FF2B5EF4-FFF2-40B4-BE49-F238E27FC236}">
                <a16:creationId xmlns:a16="http://schemas.microsoft.com/office/drawing/2014/main" id="{3CE28C42-2992-6B4F-9EED-9B8CBCBA380E}"/>
              </a:ext>
            </a:extLst>
          </p:cNvPr>
          <p:cNvSpPr/>
          <p:nvPr/>
        </p:nvSpPr>
        <p:spPr>
          <a:xfrm>
            <a:off x="7833292" y="2928077"/>
            <a:ext cx="476058" cy="266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Flèche vers la droite 70">
            <a:extLst>
              <a:ext uri="{FF2B5EF4-FFF2-40B4-BE49-F238E27FC236}">
                <a16:creationId xmlns:a16="http://schemas.microsoft.com/office/drawing/2014/main" id="{E99CE2DE-68B1-EE46-A5A8-3D5CC4645384}"/>
              </a:ext>
            </a:extLst>
          </p:cNvPr>
          <p:cNvSpPr/>
          <p:nvPr/>
        </p:nvSpPr>
        <p:spPr>
          <a:xfrm>
            <a:off x="7833292" y="3696700"/>
            <a:ext cx="476058" cy="266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lèche vers la droite 71">
            <a:extLst>
              <a:ext uri="{FF2B5EF4-FFF2-40B4-BE49-F238E27FC236}">
                <a16:creationId xmlns:a16="http://schemas.microsoft.com/office/drawing/2014/main" id="{8BA290EB-60E5-4F47-8ACD-09CD1FBC784A}"/>
              </a:ext>
            </a:extLst>
          </p:cNvPr>
          <p:cNvSpPr/>
          <p:nvPr/>
        </p:nvSpPr>
        <p:spPr>
          <a:xfrm>
            <a:off x="7836378" y="4574475"/>
            <a:ext cx="476058" cy="266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107">
            <a:extLst>
              <a:ext uri="{FF2B5EF4-FFF2-40B4-BE49-F238E27FC236}">
                <a16:creationId xmlns:a16="http://schemas.microsoft.com/office/drawing/2014/main" id="{54CFA9C9-C6F8-8641-B5FC-9CAAEB813DE8}"/>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
        <p:nvSpPr>
          <p:cNvPr id="3" name="Rectangle 2">
            <a:extLst>
              <a:ext uri="{FF2B5EF4-FFF2-40B4-BE49-F238E27FC236}">
                <a16:creationId xmlns:a16="http://schemas.microsoft.com/office/drawing/2014/main" id="{AFF5FEA6-2583-8347-BDF8-F27F0E64E60B}"/>
              </a:ext>
            </a:extLst>
          </p:cNvPr>
          <p:cNvSpPr/>
          <p:nvPr/>
        </p:nvSpPr>
        <p:spPr>
          <a:xfrm>
            <a:off x="796082" y="2919449"/>
            <a:ext cx="3138495" cy="553998"/>
          </a:xfrm>
          <a:prstGeom prst="rect">
            <a:avLst/>
          </a:prstGeom>
        </p:spPr>
        <p:txBody>
          <a:bodyPr wrap="square">
            <a:spAutoFit/>
          </a:bodyPr>
          <a:lstStyle/>
          <a:p>
            <a:r>
              <a:rPr lang="en-GB" sz="1500" dirty="0">
                <a:solidFill>
                  <a:schemeClr val="tx1">
                    <a:lumMod val="75000"/>
                    <a:lumOff val="25000"/>
                  </a:schemeClr>
                </a:solidFill>
                <a:latin typeface="Arial" panose="020B0604020202020204" pitchFamily="34" charset="0"/>
                <a:cs typeface="Arial" panose="020B0604020202020204" pitchFamily="34" charset="0"/>
              </a:rPr>
              <a:t>• Size of the space structures limited by the launch vehicles size</a:t>
            </a:r>
          </a:p>
        </p:txBody>
      </p:sp>
      <p:sp>
        <p:nvSpPr>
          <p:cNvPr id="4" name="Rectangle 3">
            <a:extLst>
              <a:ext uri="{FF2B5EF4-FFF2-40B4-BE49-F238E27FC236}">
                <a16:creationId xmlns:a16="http://schemas.microsoft.com/office/drawing/2014/main" id="{E82DEBF2-1113-5F4D-94EB-7536CF3C594D}"/>
              </a:ext>
            </a:extLst>
          </p:cNvPr>
          <p:cNvSpPr/>
          <p:nvPr/>
        </p:nvSpPr>
        <p:spPr>
          <a:xfrm>
            <a:off x="776768" y="3671766"/>
            <a:ext cx="3138495" cy="553998"/>
          </a:xfrm>
          <a:prstGeom prst="rect">
            <a:avLst/>
          </a:prstGeom>
        </p:spPr>
        <p:txBody>
          <a:bodyPr wrap="square">
            <a:spAutoFit/>
          </a:bodyPr>
          <a:lstStyle/>
          <a:p>
            <a:r>
              <a:rPr lang="en-GB" sz="1500" dirty="0">
                <a:solidFill>
                  <a:schemeClr val="tx1">
                    <a:lumMod val="75000"/>
                    <a:lumOff val="25000"/>
                  </a:schemeClr>
                </a:solidFill>
                <a:latin typeface="Arial" panose="020B0604020202020204" pitchFamily="34" charset="0"/>
                <a:cs typeface="Arial" panose="020B0604020202020204" pitchFamily="34" charset="0"/>
              </a:rPr>
              <a:t>• Facilitate the assembly for the robot</a:t>
            </a:r>
          </a:p>
        </p:txBody>
      </p:sp>
      <p:sp>
        <p:nvSpPr>
          <p:cNvPr id="5" name="Rectangle 4">
            <a:extLst>
              <a:ext uri="{FF2B5EF4-FFF2-40B4-BE49-F238E27FC236}">
                <a16:creationId xmlns:a16="http://schemas.microsoft.com/office/drawing/2014/main" id="{2BC65FD1-8494-BC48-ADDA-31637DF49E77}"/>
              </a:ext>
            </a:extLst>
          </p:cNvPr>
          <p:cNvSpPr/>
          <p:nvPr/>
        </p:nvSpPr>
        <p:spPr>
          <a:xfrm>
            <a:off x="796082" y="4534283"/>
            <a:ext cx="3077436" cy="784830"/>
          </a:xfrm>
          <a:prstGeom prst="rect">
            <a:avLst/>
          </a:prstGeom>
        </p:spPr>
        <p:txBody>
          <a:bodyPr wrap="square">
            <a:spAutoFit/>
          </a:bodyPr>
          <a:lstStyle/>
          <a:p>
            <a:r>
              <a:rPr lang="en-GB" sz="1500" dirty="0">
                <a:solidFill>
                  <a:schemeClr val="tx1">
                    <a:lumMod val="75000"/>
                    <a:lumOff val="25000"/>
                  </a:schemeClr>
                </a:solidFill>
                <a:latin typeface="Arial" panose="020B0604020202020204" pitchFamily="34" charset="0"/>
                <a:cs typeface="Arial" panose="020B0604020202020204" pitchFamily="34" charset="0"/>
              </a:rPr>
              <a:t>• Path planning issues and the need of autonomous once in space</a:t>
            </a:r>
            <a:endParaRPr lang="en-US" altLang="ko-KR" sz="1500" dirty="0">
              <a:solidFill>
                <a:schemeClr val="tx1">
                  <a:lumMod val="75000"/>
                  <a:lumOff val="25000"/>
                </a:schemeClr>
              </a:solidFill>
              <a:cs typeface="Arial" pitchFamily="34" charset="0"/>
            </a:endParaRPr>
          </a:p>
        </p:txBody>
      </p:sp>
      <p:sp>
        <p:nvSpPr>
          <p:cNvPr id="6" name="Rectangle 5">
            <a:extLst>
              <a:ext uri="{FF2B5EF4-FFF2-40B4-BE49-F238E27FC236}">
                <a16:creationId xmlns:a16="http://schemas.microsoft.com/office/drawing/2014/main" id="{3CC172B8-0B23-A345-A93A-FFCB5CDCF02C}"/>
              </a:ext>
            </a:extLst>
          </p:cNvPr>
          <p:cNvSpPr/>
          <p:nvPr/>
        </p:nvSpPr>
        <p:spPr>
          <a:xfrm>
            <a:off x="4621712" y="2891874"/>
            <a:ext cx="3097000" cy="553998"/>
          </a:xfrm>
          <a:prstGeom prst="rect">
            <a:avLst/>
          </a:prstGeom>
        </p:spPr>
        <p:txBody>
          <a:bodyPr wrap="square">
            <a:spAutoFit/>
          </a:bodyPr>
          <a:lstStyle/>
          <a:p>
            <a:r>
              <a:rPr lang="en-GB" sz="1500" dirty="0">
                <a:solidFill>
                  <a:schemeClr val="tx1">
                    <a:lumMod val="75000"/>
                    <a:lumOff val="25000"/>
                  </a:schemeClr>
                </a:solidFill>
                <a:latin typeface="Arial" panose="020B0604020202020204" pitchFamily="34" charset="0"/>
                <a:cs typeface="Arial" panose="020B0604020202020204" pitchFamily="34" charset="0"/>
              </a:rPr>
              <a:t>• Use robot manipulator to build large structures in space</a:t>
            </a:r>
          </a:p>
        </p:txBody>
      </p:sp>
      <p:sp>
        <p:nvSpPr>
          <p:cNvPr id="7" name="Rectangle 6">
            <a:extLst>
              <a:ext uri="{FF2B5EF4-FFF2-40B4-BE49-F238E27FC236}">
                <a16:creationId xmlns:a16="http://schemas.microsoft.com/office/drawing/2014/main" id="{62D5903C-8EE5-7044-A63E-D9B5268B90F4}"/>
              </a:ext>
            </a:extLst>
          </p:cNvPr>
          <p:cNvSpPr/>
          <p:nvPr/>
        </p:nvSpPr>
        <p:spPr>
          <a:xfrm>
            <a:off x="4552715" y="3605418"/>
            <a:ext cx="3165997" cy="553998"/>
          </a:xfrm>
          <a:prstGeom prst="rect">
            <a:avLst/>
          </a:prstGeom>
        </p:spPr>
        <p:txBody>
          <a:bodyPr wrap="square">
            <a:spAutoFit/>
          </a:bodyPr>
          <a:lstStyle/>
          <a:p>
            <a:r>
              <a:rPr lang="en-GB" sz="1500" dirty="0">
                <a:solidFill>
                  <a:schemeClr val="tx1">
                    <a:lumMod val="75000"/>
                    <a:lumOff val="25000"/>
                  </a:schemeClr>
                </a:solidFill>
                <a:latin typeface="Arial" panose="020B0604020202020204" pitchFamily="34" charset="0"/>
                <a:cs typeface="Arial" panose="020B0604020202020204" pitchFamily="34" charset="0"/>
              </a:rPr>
              <a:t>• Truss structures composed only of bars of the same size</a:t>
            </a:r>
            <a:endParaRPr lang="en-GB" altLang="ko-KR" sz="15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AECBD41-CA15-2C4D-B771-B3C98286608E}"/>
              </a:ext>
            </a:extLst>
          </p:cNvPr>
          <p:cNvSpPr/>
          <p:nvPr/>
        </p:nvSpPr>
        <p:spPr>
          <a:xfrm>
            <a:off x="4615664" y="4534283"/>
            <a:ext cx="3103048" cy="1015663"/>
          </a:xfrm>
          <a:prstGeom prst="rect">
            <a:avLst/>
          </a:prstGeom>
        </p:spPr>
        <p:txBody>
          <a:bodyPr wrap="square">
            <a:spAutoFit/>
          </a:bodyPr>
          <a:lstStyle/>
          <a:p>
            <a:r>
              <a:rPr lang="en-GB" sz="1500" dirty="0">
                <a:solidFill>
                  <a:schemeClr val="tx1">
                    <a:lumMod val="75000"/>
                    <a:lumOff val="25000"/>
                  </a:schemeClr>
                </a:solidFill>
                <a:latin typeface="Arial" panose="020B0604020202020204" pitchFamily="34" charset="0"/>
                <a:cs typeface="Arial" panose="020B0604020202020204" pitchFamily="34" charset="0"/>
              </a:rPr>
              <a:t>• The use of Machine Learning allows to have autonomous robots that “learns” from their experiments</a:t>
            </a:r>
          </a:p>
        </p:txBody>
      </p:sp>
      <p:sp>
        <p:nvSpPr>
          <p:cNvPr id="9" name="Rectangle 8">
            <a:extLst>
              <a:ext uri="{FF2B5EF4-FFF2-40B4-BE49-F238E27FC236}">
                <a16:creationId xmlns:a16="http://schemas.microsoft.com/office/drawing/2014/main" id="{815852A6-B62F-D04C-9F79-3DF6C4493723}"/>
              </a:ext>
            </a:extLst>
          </p:cNvPr>
          <p:cNvSpPr/>
          <p:nvPr/>
        </p:nvSpPr>
        <p:spPr>
          <a:xfrm>
            <a:off x="8460858" y="2850662"/>
            <a:ext cx="2263761" cy="323165"/>
          </a:xfrm>
          <a:prstGeom prst="rect">
            <a:avLst/>
          </a:prstGeom>
        </p:spPr>
        <p:txBody>
          <a:bodyPr wrap="none">
            <a:spAutoFit/>
          </a:bodyPr>
          <a:lstStyle/>
          <a:p>
            <a:r>
              <a:rPr lang="en-GB" sz="1500" dirty="0">
                <a:solidFill>
                  <a:schemeClr val="tx1">
                    <a:lumMod val="75000"/>
                    <a:lumOff val="25000"/>
                  </a:schemeClr>
                </a:solidFill>
                <a:latin typeface="Arial" panose="020B0604020202020204" pitchFamily="34" charset="0"/>
                <a:cs typeface="Arial" panose="020B0604020202020204" pitchFamily="34" charset="0"/>
              </a:rPr>
              <a:t>• UR10 used at the NPU</a:t>
            </a:r>
          </a:p>
        </p:txBody>
      </p:sp>
      <p:sp>
        <p:nvSpPr>
          <p:cNvPr id="10" name="Rectangle 9">
            <a:extLst>
              <a:ext uri="{FF2B5EF4-FFF2-40B4-BE49-F238E27FC236}">
                <a16:creationId xmlns:a16="http://schemas.microsoft.com/office/drawing/2014/main" id="{79FC2116-679D-2F42-875C-B7BB83068F6F}"/>
              </a:ext>
            </a:extLst>
          </p:cNvPr>
          <p:cNvSpPr/>
          <p:nvPr/>
        </p:nvSpPr>
        <p:spPr>
          <a:xfrm>
            <a:off x="8460858" y="3605670"/>
            <a:ext cx="3413760" cy="784830"/>
          </a:xfrm>
          <a:prstGeom prst="rect">
            <a:avLst/>
          </a:prstGeom>
        </p:spPr>
        <p:txBody>
          <a:bodyPr wrap="square">
            <a:spAutoFit/>
          </a:bodyPr>
          <a:lstStyle/>
          <a:p>
            <a:r>
              <a:rPr lang="en-GB" sz="1500" dirty="0">
                <a:solidFill>
                  <a:schemeClr val="tx1">
                    <a:lumMod val="75000"/>
                    <a:lumOff val="25000"/>
                  </a:schemeClr>
                </a:solidFill>
                <a:latin typeface="Arial" panose="020B0604020202020204" pitchFamily="34" charset="0"/>
                <a:cs typeface="Arial" panose="020B0604020202020204" pitchFamily="34" charset="0"/>
              </a:rPr>
              <a:t>• New design of truss bars with magnets that ease the assembly for a robot manipulator</a:t>
            </a:r>
          </a:p>
        </p:txBody>
      </p:sp>
      <p:sp>
        <p:nvSpPr>
          <p:cNvPr id="11" name="Rectangle 10">
            <a:extLst>
              <a:ext uri="{FF2B5EF4-FFF2-40B4-BE49-F238E27FC236}">
                <a16:creationId xmlns:a16="http://schemas.microsoft.com/office/drawing/2014/main" id="{5C9436A4-603A-3846-921C-7CD8D19B5584}"/>
              </a:ext>
            </a:extLst>
          </p:cNvPr>
          <p:cNvSpPr/>
          <p:nvPr/>
        </p:nvSpPr>
        <p:spPr>
          <a:xfrm>
            <a:off x="8460858" y="4574475"/>
            <a:ext cx="3229003" cy="1015663"/>
          </a:xfrm>
          <a:prstGeom prst="rect">
            <a:avLst/>
          </a:prstGeom>
        </p:spPr>
        <p:txBody>
          <a:bodyPr wrap="square">
            <a:spAutoFit/>
          </a:bodyPr>
          <a:lstStyle/>
          <a:p>
            <a:r>
              <a:rPr lang="en-GB" sz="1500" dirty="0">
                <a:solidFill>
                  <a:schemeClr val="tx1">
                    <a:lumMod val="75000"/>
                    <a:lumOff val="25000"/>
                  </a:schemeClr>
                </a:solidFill>
                <a:latin typeface="Arial" panose="020B0604020202020204" pitchFamily="34" charset="0"/>
                <a:cs typeface="Arial" panose="020B0604020202020204" pitchFamily="34" charset="0"/>
              </a:rPr>
              <a:t>• Reinforcement Learning as path planning method with two different policies implemented: Q Learning and Deep Q Learning</a:t>
            </a:r>
            <a:endParaRPr lang="en-US" altLang="ko-KR" sz="1500" dirty="0">
              <a:solidFill>
                <a:schemeClr val="tx1">
                  <a:lumMod val="75000"/>
                  <a:lumOff val="25000"/>
                </a:schemeClr>
              </a:solidFill>
              <a:cs typeface="Arial" pitchFamily="34" charset="0"/>
            </a:endParaRPr>
          </a:p>
        </p:txBody>
      </p:sp>
      <p:pic>
        <p:nvPicPr>
          <p:cNvPr id="13" name="Image 12">
            <a:extLst>
              <a:ext uri="{FF2B5EF4-FFF2-40B4-BE49-F238E27FC236}">
                <a16:creationId xmlns:a16="http://schemas.microsoft.com/office/drawing/2014/main" id="{34DA3E96-599F-0941-99D3-43F1B48BD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255" y="3386348"/>
            <a:ext cx="1702940" cy="3576174"/>
          </a:xfrm>
          <a:prstGeom prst="rect">
            <a:avLst/>
          </a:prstGeom>
        </p:spPr>
      </p:pic>
      <p:pic>
        <p:nvPicPr>
          <p:cNvPr id="33" name="Image 32">
            <a:extLst>
              <a:ext uri="{FF2B5EF4-FFF2-40B4-BE49-F238E27FC236}">
                <a16:creationId xmlns:a16="http://schemas.microsoft.com/office/drawing/2014/main" id="{055FEC7F-9B2F-4947-B246-FA0577FAD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7853" y="2838198"/>
            <a:ext cx="3876765" cy="3392169"/>
          </a:xfrm>
          <a:prstGeom prst="rect">
            <a:avLst/>
          </a:prstGeom>
        </p:spPr>
      </p:pic>
      <p:pic>
        <p:nvPicPr>
          <p:cNvPr id="34" name="Image 33">
            <a:extLst>
              <a:ext uri="{FF2B5EF4-FFF2-40B4-BE49-F238E27FC236}">
                <a16:creationId xmlns:a16="http://schemas.microsoft.com/office/drawing/2014/main" id="{116A6295-9089-B047-BD98-CE1D43B0C139}"/>
              </a:ext>
            </a:extLst>
          </p:cNvPr>
          <p:cNvPicPr>
            <a:picLocks noChangeAspect="1"/>
          </p:cNvPicPr>
          <p:nvPr/>
        </p:nvPicPr>
        <p:blipFill rotWithShape="1">
          <a:blip r:embed="rId4">
            <a:extLst>
              <a:ext uri="{28A0092B-C50C-407E-A947-70E740481C1C}">
                <a14:useLocalDpi xmlns:a14="http://schemas.microsoft.com/office/drawing/2010/main" val="0"/>
              </a:ext>
            </a:extLst>
          </a:blip>
          <a:srcRect l="13051" r="3529"/>
          <a:stretch/>
        </p:blipFill>
        <p:spPr>
          <a:xfrm>
            <a:off x="4359547" y="4199721"/>
            <a:ext cx="3615281" cy="1340962"/>
          </a:xfrm>
          <a:prstGeom prst="roundRect">
            <a:avLst/>
          </a:prstGeom>
        </p:spPr>
      </p:pic>
      <p:pic>
        <p:nvPicPr>
          <p:cNvPr id="35" name="Image 34">
            <a:extLst>
              <a:ext uri="{FF2B5EF4-FFF2-40B4-BE49-F238E27FC236}">
                <a16:creationId xmlns:a16="http://schemas.microsoft.com/office/drawing/2014/main" id="{050E1F10-B6C2-6E43-AF11-B0067953EC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5570" y="4225764"/>
            <a:ext cx="1554336" cy="2637857"/>
          </a:xfrm>
          <a:prstGeom prst="rect">
            <a:avLst/>
          </a:prstGeom>
        </p:spPr>
      </p:pic>
      <p:pic>
        <p:nvPicPr>
          <p:cNvPr id="36" name="Image 35">
            <a:extLst>
              <a:ext uri="{FF2B5EF4-FFF2-40B4-BE49-F238E27FC236}">
                <a16:creationId xmlns:a16="http://schemas.microsoft.com/office/drawing/2014/main" id="{8ECA9EF8-32EA-6741-8FD1-65581E3F9E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5717" y="4134081"/>
            <a:ext cx="2111926" cy="2759832"/>
          </a:xfrm>
          <a:prstGeom prst="rect">
            <a:avLst/>
          </a:prstGeom>
        </p:spPr>
      </p:pic>
      <p:sp>
        <p:nvSpPr>
          <p:cNvPr id="31" name="Text Placeholder 1">
            <a:extLst>
              <a:ext uri="{FF2B5EF4-FFF2-40B4-BE49-F238E27FC236}">
                <a16:creationId xmlns:a16="http://schemas.microsoft.com/office/drawing/2014/main" id="{C5FABBA2-36B7-3F48-8005-6E6FF42A84E6}"/>
              </a:ext>
            </a:extLst>
          </p:cNvPr>
          <p:cNvSpPr txBox="1">
            <a:spLocks/>
          </p:cNvSpPr>
          <p:nvPr/>
        </p:nvSpPr>
        <p:spPr>
          <a:xfrm>
            <a:off x="-1249610" y="837353"/>
            <a:ext cx="48826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Introduction</a:t>
            </a:r>
          </a:p>
        </p:txBody>
      </p:sp>
    </p:spTree>
    <p:extLst>
      <p:ext uri="{BB962C8B-B14F-4D97-AF65-F5344CB8AC3E}">
        <p14:creationId xmlns:p14="http://schemas.microsoft.com/office/powerpoint/2010/main" val="319119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5"/>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63" grpId="0" animBg="1"/>
      <p:bldP spid="23" grpId="0" animBg="1"/>
      <p:bldP spid="68" grpId="0" animBg="1"/>
      <p:bldP spid="69" grpId="0" animBg="1"/>
      <p:bldP spid="70" grpId="0" animBg="1"/>
      <p:bldP spid="71" grpId="0" animBg="1"/>
      <p:bldP spid="72" grpId="0" animBg="1"/>
      <p:bldP spid="3" grpId="0"/>
      <p:bldP spid="4" grpId="0"/>
      <p:bldP spid="5" grpId="0"/>
      <p:bldP spid="6" grpId="0"/>
      <p:bldP spid="7" grpId="0"/>
      <p:bldP spid="8" grpId="0"/>
      <p:bldP spid="9"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30</a:t>
            </a:r>
          </a:p>
        </p:txBody>
      </p:sp>
      <p:pic>
        <p:nvPicPr>
          <p:cNvPr id="3" name="Image 2">
            <a:extLst>
              <a:ext uri="{FF2B5EF4-FFF2-40B4-BE49-F238E27FC236}">
                <a16:creationId xmlns:a16="http://schemas.microsoft.com/office/drawing/2014/main" id="{4D0BC82F-E2F5-304B-9D09-5B633F7F8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259" y="1667977"/>
            <a:ext cx="4653741" cy="3490306"/>
          </a:xfrm>
          <a:prstGeom prst="rect">
            <a:avLst/>
          </a:prstGeom>
        </p:spPr>
      </p:pic>
      <p:pic>
        <p:nvPicPr>
          <p:cNvPr id="7" name="Image 6">
            <a:extLst>
              <a:ext uri="{FF2B5EF4-FFF2-40B4-BE49-F238E27FC236}">
                <a16:creationId xmlns:a16="http://schemas.microsoft.com/office/drawing/2014/main" id="{4C263A59-AF2D-B346-BE83-8E4CFD527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491" y="1920372"/>
            <a:ext cx="4288708" cy="3351679"/>
          </a:xfrm>
          <a:prstGeom prst="rect">
            <a:avLst/>
          </a:prstGeom>
        </p:spPr>
      </p:pic>
      <p:sp>
        <p:nvSpPr>
          <p:cNvPr id="17" name="Rectangle 16">
            <a:extLst>
              <a:ext uri="{FF2B5EF4-FFF2-40B4-BE49-F238E27FC236}">
                <a16:creationId xmlns:a16="http://schemas.microsoft.com/office/drawing/2014/main" id="{973A8F68-51CF-F14E-AE1E-767D2A015CD5}"/>
              </a:ext>
            </a:extLst>
          </p:cNvPr>
          <p:cNvSpPr/>
          <p:nvPr/>
        </p:nvSpPr>
        <p:spPr>
          <a:xfrm>
            <a:off x="1244130" y="5467219"/>
            <a:ext cx="4830168" cy="276999"/>
          </a:xfrm>
          <a:prstGeom prst="rect">
            <a:avLst/>
          </a:prstGeom>
        </p:spPr>
        <p:txBody>
          <a:bodyPr wrap="none">
            <a:spAutoFit/>
          </a:bodyPr>
          <a:lstStyle/>
          <a:p>
            <a:r>
              <a:rPr lang="en-GB" sz="1200" b="1" dirty="0">
                <a:solidFill>
                  <a:schemeClr val="tx1">
                    <a:lumMod val="75000"/>
                    <a:lumOff val="25000"/>
                  </a:schemeClr>
                </a:solidFill>
              </a:rPr>
              <a:t>Untrained</a:t>
            </a:r>
            <a:r>
              <a:rPr lang="en-GB" sz="1200" dirty="0">
                <a:solidFill>
                  <a:schemeClr val="tx1">
                    <a:lumMod val="75000"/>
                    <a:lumOff val="25000"/>
                  </a:schemeClr>
                </a:solidFill>
              </a:rPr>
              <a:t> agent with an average of </a:t>
            </a:r>
            <a:r>
              <a:rPr lang="en-GB" sz="1200" b="1" dirty="0">
                <a:solidFill>
                  <a:schemeClr val="tx1">
                    <a:lumMod val="75000"/>
                    <a:lumOff val="25000"/>
                  </a:schemeClr>
                </a:solidFill>
              </a:rPr>
              <a:t>32.34 steps </a:t>
            </a:r>
            <a:r>
              <a:rPr lang="en-GB" sz="1200" dirty="0">
                <a:solidFill>
                  <a:schemeClr val="tx1">
                    <a:lumMod val="75000"/>
                    <a:lumOff val="25000"/>
                  </a:schemeClr>
                </a:solidFill>
              </a:rPr>
              <a:t>to reach the target </a:t>
            </a:r>
          </a:p>
        </p:txBody>
      </p:sp>
      <p:sp>
        <p:nvSpPr>
          <p:cNvPr id="18" name="Rectangle 17">
            <a:extLst>
              <a:ext uri="{FF2B5EF4-FFF2-40B4-BE49-F238E27FC236}">
                <a16:creationId xmlns:a16="http://schemas.microsoft.com/office/drawing/2014/main" id="{FC8A58D9-15A7-8A46-A8BC-7EE545FDF8ED}"/>
              </a:ext>
            </a:extLst>
          </p:cNvPr>
          <p:cNvSpPr/>
          <p:nvPr/>
        </p:nvSpPr>
        <p:spPr>
          <a:xfrm>
            <a:off x="7192307" y="5467219"/>
            <a:ext cx="4361643" cy="276999"/>
          </a:xfrm>
          <a:prstGeom prst="rect">
            <a:avLst/>
          </a:prstGeom>
        </p:spPr>
        <p:txBody>
          <a:bodyPr wrap="none">
            <a:spAutoFit/>
          </a:bodyPr>
          <a:lstStyle/>
          <a:p>
            <a:r>
              <a:rPr lang="en-GB" sz="1200" b="1" dirty="0">
                <a:solidFill>
                  <a:schemeClr val="tx1">
                    <a:lumMod val="75000"/>
                    <a:lumOff val="25000"/>
                  </a:schemeClr>
                </a:solidFill>
              </a:rPr>
              <a:t>Trained</a:t>
            </a:r>
            <a:r>
              <a:rPr lang="en-GB" sz="1200" dirty="0">
                <a:solidFill>
                  <a:schemeClr val="tx1">
                    <a:lumMod val="75000"/>
                    <a:lumOff val="25000"/>
                  </a:schemeClr>
                </a:solidFill>
              </a:rPr>
              <a:t> agent with an average of </a:t>
            </a:r>
            <a:r>
              <a:rPr lang="en-GB" sz="1200" b="1" dirty="0">
                <a:solidFill>
                  <a:schemeClr val="tx1">
                    <a:lumMod val="75000"/>
                    <a:lumOff val="25000"/>
                  </a:schemeClr>
                </a:solidFill>
              </a:rPr>
              <a:t>3 steps </a:t>
            </a:r>
            <a:r>
              <a:rPr lang="en-GB" sz="1200" dirty="0">
                <a:solidFill>
                  <a:schemeClr val="tx1">
                    <a:lumMod val="75000"/>
                    <a:lumOff val="25000"/>
                  </a:schemeClr>
                </a:solidFill>
              </a:rPr>
              <a:t>to reach the target </a:t>
            </a:r>
          </a:p>
        </p:txBody>
      </p:sp>
      <p:sp>
        <p:nvSpPr>
          <p:cNvPr id="11" name="Text Placeholder 1">
            <a:extLst>
              <a:ext uri="{FF2B5EF4-FFF2-40B4-BE49-F238E27FC236}">
                <a16:creationId xmlns:a16="http://schemas.microsoft.com/office/drawing/2014/main" id="{14B4154C-E450-7D47-9071-5FCC3A9AD69B}"/>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III.4. Deep Q Learning</a:t>
            </a:r>
          </a:p>
        </p:txBody>
      </p:sp>
      <p:sp>
        <p:nvSpPr>
          <p:cNvPr id="12" name="TextBox 107">
            <a:extLst>
              <a:ext uri="{FF2B5EF4-FFF2-40B4-BE49-F238E27FC236}">
                <a16:creationId xmlns:a16="http://schemas.microsoft.com/office/drawing/2014/main" id="{4F96083B-EDEB-4A4A-A9EB-FDB139E89313}"/>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13" name="TextBox 107">
            <a:extLst>
              <a:ext uri="{FF2B5EF4-FFF2-40B4-BE49-F238E27FC236}">
                <a16:creationId xmlns:a16="http://schemas.microsoft.com/office/drawing/2014/main" id="{03D13181-8887-B34D-BDC3-32BA7862F87A}"/>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14" name="TextBox 107">
            <a:extLst>
              <a:ext uri="{FF2B5EF4-FFF2-40B4-BE49-F238E27FC236}">
                <a16:creationId xmlns:a16="http://schemas.microsoft.com/office/drawing/2014/main" id="{069841A0-5217-8A4B-A567-B96266E2B488}"/>
              </a:ext>
            </a:extLst>
          </p:cNvPr>
          <p:cNvSpPr txBox="1"/>
          <p:nvPr/>
        </p:nvSpPr>
        <p:spPr>
          <a:xfrm>
            <a:off x="9280414" y="130787"/>
            <a:ext cx="1940359"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Tree>
    <p:extLst>
      <p:ext uri="{BB962C8B-B14F-4D97-AF65-F5344CB8AC3E}">
        <p14:creationId xmlns:p14="http://schemas.microsoft.com/office/powerpoint/2010/main" val="1430723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31</a:t>
            </a:r>
          </a:p>
        </p:txBody>
      </p:sp>
      <p:sp>
        <p:nvSpPr>
          <p:cNvPr id="11" name="Text Placeholder 1">
            <a:extLst>
              <a:ext uri="{FF2B5EF4-FFF2-40B4-BE49-F238E27FC236}">
                <a16:creationId xmlns:a16="http://schemas.microsoft.com/office/drawing/2014/main" id="{14B4154C-E450-7D47-9071-5FCC3A9AD69B}"/>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III.5. Pick and Place</a:t>
            </a:r>
          </a:p>
        </p:txBody>
      </p:sp>
      <p:sp>
        <p:nvSpPr>
          <p:cNvPr id="12" name="TextBox 107">
            <a:extLst>
              <a:ext uri="{FF2B5EF4-FFF2-40B4-BE49-F238E27FC236}">
                <a16:creationId xmlns:a16="http://schemas.microsoft.com/office/drawing/2014/main" id="{4F96083B-EDEB-4A4A-A9EB-FDB139E89313}"/>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13" name="TextBox 107">
            <a:extLst>
              <a:ext uri="{FF2B5EF4-FFF2-40B4-BE49-F238E27FC236}">
                <a16:creationId xmlns:a16="http://schemas.microsoft.com/office/drawing/2014/main" id="{03D13181-8887-B34D-BDC3-32BA7862F87A}"/>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14" name="TextBox 107">
            <a:extLst>
              <a:ext uri="{FF2B5EF4-FFF2-40B4-BE49-F238E27FC236}">
                <a16:creationId xmlns:a16="http://schemas.microsoft.com/office/drawing/2014/main" id="{069841A0-5217-8A4B-A567-B96266E2B488}"/>
              </a:ext>
            </a:extLst>
          </p:cNvPr>
          <p:cNvSpPr txBox="1"/>
          <p:nvPr/>
        </p:nvSpPr>
        <p:spPr>
          <a:xfrm>
            <a:off x="9280414" y="130787"/>
            <a:ext cx="1955857"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III- Experiments results</a:t>
            </a:r>
          </a:p>
        </p:txBody>
      </p:sp>
      <p:sp>
        <p:nvSpPr>
          <p:cNvPr id="16" name="Rectangle 15">
            <a:extLst>
              <a:ext uri="{FF2B5EF4-FFF2-40B4-BE49-F238E27FC236}">
                <a16:creationId xmlns:a16="http://schemas.microsoft.com/office/drawing/2014/main" id="{6D7F3C17-EBA8-884F-93E0-E79F8F086E87}"/>
              </a:ext>
            </a:extLst>
          </p:cNvPr>
          <p:cNvSpPr/>
          <p:nvPr/>
        </p:nvSpPr>
        <p:spPr>
          <a:xfrm>
            <a:off x="221710" y="3315013"/>
            <a:ext cx="5408949" cy="1015663"/>
          </a:xfrm>
          <a:prstGeom prst="rect">
            <a:avLst/>
          </a:prstGeom>
        </p:spPr>
        <p:txBody>
          <a:bodyPr wrap="square">
            <a:spAutoFit/>
          </a:bodyPr>
          <a:lstStyle/>
          <a:p>
            <a:endParaRPr lang="fr-FR" sz="2000" dirty="0">
              <a:solidFill>
                <a:schemeClr val="tx1">
                  <a:lumMod val="75000"/>
                  <a:lumOff val="25000"/>
                </a:schemeClr>
              </a:solidFill>
              <a:latin typeface="Arial" panose="020B0604020202020204" pitchFamily="34" charset="0"/>
              <a:cs typeface="Arial" panose="020B0604020202020204" pitchFamily="34" charset="0"/>
            </a:endParaRPr>
          </a:p>
          <a:p>
            <a:endParaRPr lang="en-GB" sz="2000" b="1" dirty="0">
              <a:solidFill>
                <a:schemeClr val="tx1">
                  <a:lumMod val="75000"/>
                  <a:lumOff val="25000"/>
                </a:schemeClr>
              </a:solidFill>
              <a:latin typeface="Arial" panose="020B0604020202020204" pitchFamily="34" charset="0"/>
              <a:cs typeface="Arial" panose="020B0604020202020204" pitchFamily="34" charset="0"/>
            </a:endParaRPr>
          </a:p>
          <a:p>
            <a:r>
              <a:rPr lang="en-GB" sz="2000" dirty="0">
                <a:solidFill>
                  <a:schemeClr val="tx1">
                    <a:lumMod val="75000"/>
                    <a:lumOff val="25000"/>
                  </a:schemeClr>
                </a:solidFill>
                <a:latin typeface="Arial" panose="020B0604020202020204" pitchFamily="34" charset="0"/>
                <a:cs typeface="Arial" panose="020B0604020202020204" pitchFamily="34" charset="0"/>
              </a:rPr>
              <a:t>• Pick the ball with magnetization</a:t>
            </a:r>
            <a:endParaRPr lang="en-GB"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385B960-4136-904F-9C7B-034FE3A9BF38}"/>
              </a:ext>
            </a:extLst>
          </p:cNvPr>
          <p:cNvSpPr/>
          <p:nvPr/>
        </p:nvSpPr>
        <p:spPr>
          <a:xfrm>
            <a:off x="208619" y="3170713"/>
            <a:ext cx="5896500" cy="707886"/>
          </a:xfrm>
          <a:prstGeom prst="rect">
            <a:avLst/>
          </a:prstGeom>
        </p:spPr>
        <p:txBody>
          <a:bodyPr wrap="square">
            <a:spAutoFit/>
          </a:bodyPr>
          <a:lstStyle/>
          <a:p>
            <a:r>
              <a:rPr lang="en-GB" sz="2000" dirty="0">
                <a:solidFill>
                  <a:schemeClr val="tx1">
                    <a:lumMod val="75000"/>
                    <a:lumOff val="25000"/>
                  </a:schemeClr>
                </a:solidFill>
                <a:latin typeface="Arial" panose="020B0604020202020204" pitchFamily="34" charset="0"/>
                <a:cs typeface="Arial" panose="020B0604020202020204" pitchFamily="34" charset="0"/>
              </a:rPr>
              <a:t>• Reach a target with the minimum number of steps </a:t>
            </a:r>
          </a:p>
        </p:txBody>
      </p:sp>
      <p:sp>
        <p:nvSpPr>
          <p:cNvPr id="20" name="Rectangle 19">
            <a:extLst>
              <a:ext uri="{FF2B5EF4-FFF2-40B4-BE49-F238E27FC236}">
                <a16:creationId xmlns:a16="http://schemas.microsoft.com/office/drawing/2014/main" id="{680462BF-1D88-4145-8EB9-EFC4299C34E3}"/>
              </a:ext>
            </a:extLst>
          </p:cNvPr>
          <p:cNvSpPr/>
          <p:nvPr/>
        </p:nvSpPr>
        <p:spPr>
          <a:xfrm>
            <a:off x="214999" y="4482395"/>
            <a:ext cx="5896500" cy="707886"/>
          </a:xfrm>
          <a:prstGeom prst="rect">
            <a:avLst/>
          </a:prstGeom>
        </p:spPr>
        <p:txBody>
          <a:bodyPr wrap="square">
            <a:spAutoFit/>
          </a:bodyPr>
          <a:lstStyle/>
          <a:p>
            <a:r>
              <a:rPr lang="en-GB" sz="2000" dirty="0">
                <a:solidFill>
                  <a:schemeClr val="tx1">
                    <a:lumMod val="75000"/>
                    <a:lumOff val="25000"/>
                  </a:schemeClr>
                </a:solidFill>
                <a:latin typeface="Arial" panose="020B0604020202020204" pitchFamily="34" charset="0"/>
                <a:cs typeface="Arial" panose="020B0604020202020204" pitchFamily="34" charset="0"/>
              </a:rPr>
              <a:t>• Place the ball to a desired place using the “reach” task</a:t>
            </a:r>
          </a:p>
        </p:txBody>
      </p:sp>
      <p:sp>
        <p:nvSpPr>
          <p:cNvPr id="22" name="TextBox 35">
            <a:extLst>
              <a:ext uri="{FF2B5EF4-FFF2-40B4-BE49-F238E27FC236}">
                <a16:creationId xmlns:a16="http://schemas.microsoft.com/office/drawing/2014/main" id="{845B3FD1-8759-0748-AE21-28AAF7151855}"/>
              </a:ext>
            </a:extLst>
          </p:cNvPr>
          <p:cNvSpPr txBox="1"/>
          <p:nvPr/>
        </p:nvSpPr>
        <p:spPr>
          <a:xfrm>
            <a:off x="322438" y="2505668"/>
            <a:ext cx="5597816" cy="389513"/>
          </a:xfrm>
          <a:prstGeom prst="roundRect">
            <a:avLst>
              <a:gd name="adj" fmla="val 50000"/>
            </a:avLst>
          </a:prstGeom>
          <a:solidFill>
            <a:schemeClr val="accent1"/>
          </a:solidFill>
        </p:spPr>
        <p:txBody>
          <a:bodyPr wrap="square" rtlCol="0" anchor="ctr">
            <a:spAutoFit/>
          </a:bodyPr>
          <a:lstStyle/>
          <a:p>
            <a:r>
              <a:rPr lang="en-US" altLang="ko-KR" sz="1200" b="1" dirty="0">
                <a:solidFill>
                  <a:schemeClr val="bg1"/>
                </a:solidFill>
                <a:cs typeface="Arial" pitchFamily="34" charset="0"/>
              </a:rPr>
              <a:t>Task to perform</a:t>
            </a:r>
            <a:endParaRPr lang="ko-KR" altLang="en-US" sz="1200" b="1" dirty="0">
              <a:solidFill>
                <a:schemeClr val="bg1"/>
              </a:solidFill>
              <a:cs typeface="Arial" pitchFamily="34" charset="0"/>
            </a:endParaRPr>
          </a:p>
        </p:txBody>
      </p:sp>
      <p:pic>
        <p:nvPicPr>
          <p:cNvPr id="4" name="Image 3">
            <a:extLst>
              <a:ext uri="{FF2B5EF4-FFF2-40B4-BE49-F238E27FC236}">
                <a16:creationId xmlns:a16="http://schemas.microsoft.com/office/drawing/2014/main" id="{3CCB058B-162A-2C46-A092-628F98638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572" y="2108684"/>
            <a:ext cx="2654300" cy="3746500"/>
          </a:xfrm>
          <a:prstGeom prst="rect">
            <a:avLst/>
          </a:prstGeom>
        </p:spPr>
      </p:pic>
    </p:spTree>
    <p:extLst>
      <p:ext uri="{BB962C8B-B14F-4D97-AF65-F5344CB8AC3E}">
        <p14:creationId xmlns:p14="http://schemas.microsoft.com/office/powerpoint/2010/main" val="9483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3D2B1E7-BBFB-054D-B8CB-E66EB8F75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0"/>
          </a:xfrm>
          <a:prstGeom prst="rect">
            <a:avLst/>
          </a:prstGeom>
        </p:spPr>
      </p:pic>
      <p:sp>
        <p:nvSpPr>
          <p:cNvPr id="4" name="TextBox 3">
            <a:extLst>
              <a:ext uri="{FF2B5EF4-FFF2-40B4-BE49-F238E27FC236}">
                <a16:creationId xmlns:a16="http://schemas.microsoft.com/office/drawing/2014/main" id="{40EAD4E5-31DC-6941-9C74-619DF5E96CFD}"/>
              </a:ext>
            </a:extLst>
          </p:cNvPr>
          <p:cNvSpPr txBox="1"/>
          <p:nvPr/>
        </p:nvSpPr>
        <p:spPr>
          <a:xfrm>
            <a:off x="4208472" y="2778335"/>
            <a:ext cx="7897091"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endParaRPr lang="ko-KR" altLang="en-US" sz="5400" dirty="0">
              <a:solidFill>
                <a:schemeClr val="bg1"/>
              </a:solidFill>
              <a:cs typeface="Arial" pitchFamily="34" charset="0"/>
            </a:endParaRPr>
          </a:p>
        </p:txBody>
      </p:sp>
      <p:sp>
        <p:nvSpPr>
          <p:cNvPr id="26" name="ZoneTexte 25">
            <a:extLst>
              <a:ext uri="{FF2B5EF4-FFF2-40B4-BE49-F238E27FC236}">
                <a16:creationId xmlns:a16="http://schemas.microsoft.com/office/drawing/2014/main" id="{8D1E7F75-DDCD-C34D-97B7-EE8BC3A071E5}"/>
              </a:ext>
            </a:extLst>
          </p:cNvPr>
          <p:cNvSpPr txBox="1"/>
          <p:nvPr/>
        </p:nvSpPr>
        <p:spPr>
          <a:xfrm>
            <a:off x="11700000" y="6479999"/>
            <a:ext cx="492000" cy="377999"/>
          </a:xfrm>
          <a:prstGeom prst="rect">
            <a:avLst/>
          </a:prstGeom>
          <a:noFill/>
        </p:spPr>
        <p:txBody>
          <a:bodyPr wrap="square" rtlCol="0">
            <a:noAutofit/>
          </a:bodyPr>
          <a:lstStyle/>
          <a:p>
            <a:r>
              <a:rPr lang="fr-FR" dirty="0">
                <a:solidFill>
                  <a:schemeClr val="bg1"/>
                </a:solidFill>
              </a:rPr>
              <a:t>32</a:t>
            </a:r>
          </a:p>
        </p:txBody>
      </p:sp>
    </p:spTree>
    <p:extLst>
      <p:ext uri="{BB962C8B-B14F-4D97-AF65-F5344CB8AC3E}">
        <p14:creationId xmlns:p14="http://schemas.microsoft.com/office/powerpoint/2010/main" val="2151021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B5BE3B9B-92C0-7F4E-853E-2C9354C57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18219" y="4039209"/>
            <a:ext cx="3086194" cy="2472078"/>
          </a:xfrm>
          <a:prstGeom prst="rect">
            <a:avLst/>
          </a:prstGeom>
        </p:spPr>
      </p:pic>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3632996" y="981322"/>
            <a:ext cx="48826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1. Summary</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33</a:t>
            </a:r>
          </a:p>
        </p:txBody>
      </p:sp>
      <p:grpSp>
        <p:nvGrpSpPr>
          <p:cNvPr id="10" name="Group 2">
            <a:extLst>
              <a:ext uri="{FF2B5EF4-FFF2-40B4-BE49-F238E27FC236}">
                <a16:creationId xmlns:a16="http://schemas.microsoft.com/office/drawing/2014/main" id="{8EDB1B0A-CB23-B540-AF6C-DF7541D1A6FA}"/>
              </a:ext>
            </a:extLst>
          </p:cNvPr>
          <p:cNvGrpSpPr/>
          <p:nvPr/>
        </p:nvGrpSpPr>
        <p:grpSpPr>
          <a:xfrm>
            <a:off x="137450" y="1800803"/>
            <a:ext cx="4370045" cy="2440191"/>
            <a:chOff x="2771800" y="2419161"/>
            <a:chExt cx="3500774" cy="2022882"/>
          </a:xfrm>
        </p:grpSpPr>
        <p:sp>
          <p:nvSpPr>
            <p:cNvPr id="11" name="Oval 3">
              <a:extLst>
                <a:ext uri="{FF2B5EF4-FFF2-40B4-BE49-F238E27FC236}">
                  <a16:creationId xmlns:a16="http://schemas.microsoft.com/office/drawing/2014/main" id="{AEC46A73-82B3-7B4D-AE54-0A97C4FAA2F4}"/>
                </a:ext>
              </a:extLst>
            </p:cNvPr>
            <p:cNvSpPr/>
            <p:nvPr/>
          </p:nvSpPr>
          <p:spPr>
            <a:xfrm>
              <a:off x="2771800" y="2419161"/>
              <a:ext cx="2016224" cy="201622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Oval 4">
              <a:extLst>
                <a:ext uri="{FF2B5EF4-FFF2-40B4-BE49-F238E27FC236}">
                  <a16:creationId xmlns:a16="http://schemas.microsoft.com/office/drawing/2014/main" id="{103A70A2-06D5-EE41-8B06-D80096A259C5}"/>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pic>
        <p:nvPicPr>
          <p:cNvPr id="17" name="Image 16">
            <a:extLst>
              <a:ext uri="{FF2B5EF4-FFF2-40B4-BE49-F238E27FC236}">
                <a16:creationId xmlns:a16="http://schemas.microsoft.com/office/drawing/2014/main" id="{B84131F0-1D08-FF41-98A5-BECDD87A3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56" y="1907418"/>
            <a:ext cx="1534363" cy="2005081"/>
          </a:xfrm>
          <a:prstGeom prst="rect">
            <a:avLst/>
          </a:prstGeom>
        </p:spPr>
      </p:pic>
      <p:pic>
        <p:nvPicPr>
          <p:cNvPr id="18" name="Image 17">
            <a:extLst>
              <a:ext uri="{FF2B5EF4-FFF2-40B4-BE49-F238E27FC236}">
                <a16:creationId xmlns:a16="http://schemas.microsoft.com/office/drawing/2014/main" id="{E2CB985F-6DBD-5A41-BC10-A67BC4961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866888">
            <a:off x="2336965" y="1943171"/>
            <a:ext cx="2169158" cy="1758160"/>
          </a:xfrm>
          <a:prstGeom prst="rect">
            <a:avLst/>
          </a:prstGeom>
        </p:spPr>
      </p:pic>
      <p:pic>
        <p:nvPicPr>
          <p:cNvPr id="21" name="Image 20">
            <a:extLst>
              <a:ext uri="{FF2B5EF4-FFF2-40B4-BE49-F238E27FC236}">
                <a16:creationId xmlns:a16="http://schemas.microsoft.com/office/drawing/2014/main" id="{54A58FA4-F9D7-5C49-A3B4-3E163C5BB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977" y="2264698"/>
            <a:ext cx="3814729" cy="2861047"/>
          </a:xfrm>
          <a:prstGeom prst="rect">
            <a:avLst/>
          </a:prstGeom>
        </p:spPr>
      </p:pic>
      <p:pic>
        <p:nvPicPr>
          <p:cNvPr id="22" name="Image 21">
            <a:extLst>
              <a:ext uri="{FF2B5EF4-FFF2-40B4-BE49-F238E27FC236}">
                <a16:creationId xmlns:a16="http://schemas.microsoft.com/office/drawing/2014/main" id="{F72EAD91-B0D1-FC45-8233-F839856120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88" y="2712343"/>
            <a:ext cx="2716696" cy="2124475"/>
          </a:xfrm>
          <a:prstGeom prst="rect">
            <a:avLst/>
          </a:prstGeom>
        </p:spPr>
      </p:pic>
      <p:sp>
        <p:nvSpPr>
          <p:cNvPr id="23" name="Rectangle 22">
            <a:extLst>
              <a:ext uri="{FF2B5EF4-FFF2-40B4-BE49-F238E27FC236}">
                <a16:creationId xmlns:a16="http://schemas.microsoft.com/office/drawing/2014/main" id="{7D780E34-169C-044E-B602-AF5739123ADB}"/>
              </a:ext>
            </a:extLst>
          </p:cNvPr>
          <p:cNvSpPr/>
          <p:nvPr/>
        </p:nvSpPr>
        <p:spPr>
          <a:xfrm>
            <a:off x="1828452" y="6368906"/>
            <a:ext cx="825867" cy="276999"/>
          </a:xfrm>
          <a:prstGeom prst="rect">
            <a:avLst/>
          </a:prstGeom>
        </p:spPr>
        <p:txBody>
          <a:bodyPr wrap="none">
            <a:spAutoFit/>
          </a:bodyPr>
          <a:lstStyle/>
          <a:p>
            <a:r>
              <a:rPr lang="en-GB" sz="1200" b="1" dirty="0">
                <a:solidFill>
                  <a:schemeClr val="tx1">
                    <a:lumMod val="75000"/>
                    <a:lumOff val="25000"/>
                  </a:schemeClr>
                </a:solidFill>
              </a:rPr>
              <a:t>Flat bars</a:t>
            </a:r>
            <a:endParaRPr lang="en-GB" sz="1200" dirty="0">
              <a:solidFill>
                <a:schemeClr val="tx1">
                  <a:lumMod val="75000"/>
                  <a:lumOff val="25000"/>
                </a:schemeClr>
              </a:solidFill>
            </a:endParaRPr>
          </a:p>
        </p:txBody>
      </p:sp>
      <p:sp>
        <p:nvSpPr>
          <p:cNvPr id="24" name="Rectangle 23">
            <a:extLst>
              <a:ext uri="{FF2B5EF4-FFF2-40B4-BE49-F238E27FC236}">
                <a16:creationId xmlns:a16="http://schemas.microsoft.com/office/drawing/2014/main" id="{E1B00F6F-0FC5-5648-BCFE-02A198D17C11}"/>
              </a:ext>
            </a:extLst>
          </p:cNvPr>
          <p:cNvSpPr/>
          <p:nvPr/>
        </p:nvSpPr>
        <p:spPr>
          <a:xfrm>
            <a:off x="5843141" y="5191740"/>
            <a:ext cx="784189" cy="276999"/>
          </a:xfrm>
          <a:prstGeom prst="rect">
            <a:avLst/>
          </a:prstGeom>
        </p:spPr>
        <p:txBody>
          <a:bodyPr wrap="none">
            <a:spAutoFit/>
          </a:bodyPr>
          <a:lstStyle/>
          <a:p>
            <a:r>
              <a:rPr lang="en-GB" sz="1200" b="1" dirty="0" err="1">
                <a:solidFill>
                  <a:schemeClr val="tx1">
                    <a:lumMod val="75000"/>
                    <a:lumOff val="25000"/>
                  </a:schemeClr>
                </a:solidFill>
              </a:rPr>
              <a:t>Pybullet</a:t>
            </a:r>
            <a:endParaRPr lang="en-GB" sz="1200" dirty="0">
              <a:solidFill>
                <a:schemeClr val="tx1">
                  <a:lumMod val="75000"/>
                  <a:lumOff val="25000"/>
                </a:schemeClr>
              </a:solidFill>
            </a:endParaRPr>
          </a:p>
        </p:txBody>
      </p:sp>
      <p:sp>
        <p:nvSpPr>
          <p:cNvPr id="25" name="Rectangle 24">
            <a:extLst>
              <a:ext uri="{FF2B5EF4-FFF2-40B4-BE49-F238E27FC236}">
                <a16:creationId xmlns:a16="http://schemas.microsoft.com/office/drawing/2014/main" id="{44182256-0E8A-D847-8C5F-59EF198C7417}"/>
              </a:ext>
            </a:extLst>
          </p:cNvPr>
          <p:cNvSpPr/>
          <p:nvPr/>
        </p:nvSpPr>
        <p:spPr>
          <a:xfrm>
            <a:off x="9324707" y="5191740"/>
            <a:ext cx="1409360" cy="276999"/>
          </a:xfrm>
          <a:prstGeom prst="rect">
            <a:avLst/>
          </a:prstGeom>
        </p:spPr>
        <p:txBody>
          <a:bodyPr wrap="none">
            <a:spAutoFit/>
          </a:bodyPr>
          <a:lstStyle/>
          <a:p>
            <a:r>
              <a:rPr lang="en-GB" sz="1200" b="1" dirty="0">
                <a:solidFill>
                  <a:schemeClr val="tx1">
                    <a:lumMod val="75000"/>
                    <a:lumOff val="25000"/>
                  </a:schemeClr>
                </a:solidFill>
              </a:rPr>
              <a:t>Deep Q learning </a:t>
            </a:r>
            <a:endParaRPr lang="en-GB" sz="1200" dirty="0">
              <a:solidFill>
                <a:schemeClr val="tx1">
                  <a:lumMod val="75000"/>
                  <a:lumOff val="25000"/>
                </a:schemeClr>
              </a:solidFill>
            </a:endParaRPr>
          </a:p>
        </p:txBody>
      </p:sp>
      <p:sp>
        <p:nvSpPr>
          <p:cNvPr id="27" name="TextBox 107">
            <a:extLst>
              <a:ext uri="{FF2B5EF4-FFF2-40B4-BE49-F238E27FC236}">
                <a16:creationId xmlns:a16="http://schemas.microsoft.com/office/drawing/2014/main" id="{EE2986BF-7714-CA4E-85A7-8756BF4919B2}"/>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30" name="TextBox 107">
            <a:extLst>
              <a:ext uri="{FF2B5EF4-FFF2-40B4-BE49-F238E27FC236}">
                <a16:creationId xmlns:a16="http://schemas.microsoft.com/office/drawing/2014/main" id="{1E9D51EB-DEC0-ED42-BFF3-3B399991409E}"/>
              </a:ext>
            </a:extLst>
          </p:cNvPr>
          <p:cNvSpPr txBox="1"/>
          <p:nvPr/>
        </p:nvSpPr>
        <p:spPr>
          <a:xfrm>
            <a:off x="5388402" y="53297"/>
            <a:ext cx="1756317"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31" name="TextBox 107">
            <a:extLst>
              <a:ext uri="{FF2B5EF4-FFF2-40B4-BE49-F238E27FC236}">
                <a16:creationId xmlns:a16="http://schemas.microsoft.com/office/drawing/2014/main" id="{6295B344-1196-9A4B-B0FB-27005A4911F3}"/>
              </a:ext>
            </a:extLst>
          </p:cNvPr>
          <p:cNvSpPr txBox="1"/>
          <p:nvPr/>
        </p:nvSpPr>
        <p:spPr>
          <a:xfrm>
            <a:off x="8821898" y="130787"/>
            <a:ext cx="2048405"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III- Experiments results</a:t>
            </a:r>
          </a:p>
        </p:txBody>
      </p:sp>
      <p:sp>
        <p:nvSpPr>
          <p:cNvPr id="19" name="Text Placeholder 1">
            <a:extLst>
              <a:ext uri="{FF2B5EF4-FFF2-40B4-BE49-F238E27FC236}">
                <a16:creationId xmlns:a16="http://schemas.microsoft.com/office/drawing/2014/main" id="{8FEC2628-B14B-F744-BCC0-15ED7BC69E84}"/>
              </a:ext>
            </a:extLst>
          </p:cNvPr>
          <p:cNvSpPr txBox="1">
            <a:spLocks/>
          </p:cNvSpPr>
          <p:nvPr/>
        </p:nvSpPr>
        <p:spPr>
          <a:xfrm>
            <a:off x="-1249610" y="837353"/>
            <a:ext cx="48826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Conclusion</a:t>
            </a:r>
          </a:p>
        </p:txBody>
      </p:sp>
    </p:spTree>
    <p:extLst>
      <p:ext uri="{BB962C8B-B14F-4D97-AF65-F5344CB8AC3E}">
        <p14:creationId xmlns:p14="http://schemas.microsoft.com/office/powerpoint/2010/main" val="412746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2. Solutions brought to the problem</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34</a:t>
            </a:r>
          </a:p>
        </p:txBody>
      </p:sp>
      <p:sp>
        <p:nvSpPr>
          <p:cNvPr id="10" name="TextBox 107">
            <a:extLst>
              <a:ext uri="{FF2B5EF4-FFF2-40B4-BE49-F238E27FC236}">
                <a16:creationId xmlns:a16="http://schemas.microsoft.com/office/drawing/2014/main" id="{F9AEA5A4-DC95-A54E-8FF8-CF78E70D65F9}"/>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11" name="TextBox 107">
            <a:extLst>
              <a:ext uri="{FF2B5EF4-FFF2-40B4-BE49-F238E27FC236}">
                <a16:creationId xmlns:a16="http://schemas.microsoft.com/office/drawing/2014/main" id="{09CFFF1A-A235-F649-9C0A-944D9B0BE2CF}"/>
              </a:ext>
            </a:extLst>
          </p:cNvPr>
          <p:cNvSpPr txBox="1"/>
          <p:nvPr/>
        </p:nvSpPr>
        <p:spPr>
          <a:xfrm>
            <a:off x="5404436" y="20691"/>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12" name="TextBox 107">
            <a:extLst>
              <a:ext uri="{FF2B5EF4-FFF2-40B4-BE49-F238E27FC236}">
                <a16:creationId xmlns:a16="http://schemas.microsoft.com/office/drawing/2014/main" id="{7ED5628A-D09B-1448-A478-E8D60394B28B}"/>
              </a:ext>
            </a:extLst>
          </p:cNvPr>
          <p:cNvSpPr txBox="1"/>
          <p:nvPr/>
        </p:nvSpPr>
        <p:spPr>
          <a:xfrm>
            <a:off x="8989017" y="130787"/>
            <a:ext cx="1881287"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III-Experiments results</a:t>
            </a:r>
          </a:p>
        </p:txBody>
      </p:sp>
      <p:pic>
        <p:nvPicPr>
          <p:cNvPr id="3" name="Image 2">
            <a:extLst>
              <a:ext uri="{FF2B5EF4-FFF2-40B4-BE49-F238E27FC236}">
                <a16:creationId xmlns:a16="http://schemas.microsoft.com/office/drawing/2014/main" id="{AC08CE8B-9A8E-8A4A-9D4C-532DC2CE3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83" y="2928528"/>
            <a:ext cx="4013950" cy="1431290"/>
          </a:xfrm>
          <a:prstGeom prst="rect">
            <a:avLst/>
          </a:prstGeom>
        </p:spPr>
      </p:pic>
      <p:pic>
        <p:nvPicPr>
          <p:cNvPr id="5" name="Image 4">
            <a:extLst>
              <a:ext uri="{FF2B5EF4-FFF2-40B4-BE49-F238E27FC236}">
                <a16:creationId xmlns:a16="http://schemas.microsoft.com/office/drawing/2014/main" id="{E03CF22C-105E-E145-9C04-D764635C1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23" y="4906299"/>
            <a:ext cx="3992754" cy="1952013"/>
          </a:xfrm>
          <a:prstGeom prst="rect">
            <a:avLst/>
          </a:prstGeom>
        </p:spPr>
      </p:pic>
      <p:sp>
        <p:nvSpPr>
          <p:cNvPr id="22" name="TextBox 32">
            <a:extLst>
              <a:ext uri="{FF2B5EF4-FFF2-40B4-BE49-F238E27FC236}">
                <a16:creationId xmlns:a16="http://schemas.microsoft.com/office/drawing/2014/main" id="{E38659E2-D77F-CC4E-8FDE-E8453EAAC818}"/>
              </a:ext>
            </a:extLst>
          </p:cNvPr>
          <p:cNvSpPr txBox="1"/>
          <p:nvPr/>
        </p:nvSpPr>
        <p:spPr>
          <a:xfrm>
            <a:off x="627084" y="2320425"/>
            <a:ext cx="4013950" cy="389513"/>
          </a:xfrm>
          <a:prstGeom prst="roundRect">
            <a:avLst>
              <a:gd name="adj" fmla="val 50000"/>
            </a:avLst>
          </a:prstGeom>
          <a:solidFill>
            <a:schemeClr val="accent2"/>
          </a:solidFill>
        </p:spPr>
        <p:txBody>
          <a:bodyPr wrap="square" rtlCol="0" anchor="ctr">
            <a:spAutoFit/>
          </a:bodyPr>
          <a:lstStyle/>
          <a:p>
            <a:r>
              <a:rPr lang="en-GB" sz="1200" b="1" dirty="0">
                <a:solidFill>
                  <a:schemeClr val="bg1"/>
                </a:solidFill>
                <a:latin typeface="Arial" panose="020B0604020202020204" pitchFamily="34" charset="0"/>
                <a:cs typeface="Arial" panose="020B0604020202020204" pitchFamily="34" charset="0"/>
              </a:rPr>
              <a:t>Magnets for truss assembly</a:t>
            </a:r>
            <a:endParaRPr lang="ko-KR" altLang="en-US" sz="1200" b="1" dirty="0">
              <a:solidFill>
                <a:schemeClr val="bg1"/>
              </a:solidFill>
              <a:cs typeface="Arial" pitchFamily="34" charset="0"/>
            </a:endParaRPr>
          </a:p>
        </p:txBody>
      </p:sp>
      <p:pic>
        <p:nvPicPr>
          <p:cNvPr id="14" name="Image 13">
            <a:extLst>
              <a:ext uri="{FF2B5EF4-FFF2-40B4-BE49-F238E27FC236}">
                <a16:creationId xmlns:a16="http://schemas.microsoft.com/office/drawing/2014/main" id="{8DAF201F-652D-5F4E-B375-F47116DF2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10" y="3502144"/>
            <a:ext cx="4450936" cy="2753255"/>
          </a:xfrm>
          <a:prstGeom prst="rect">
            <a:avLst/>
          </a:prstGeom>
        </p:spPr>
      </p:pic>
      <p:sp>
        <p:nvSpPr>
          <p:cNvPr id="16" name="Rectangle 15">
            <a:extLst>
              <a:ext uri="{FF2B5EF4-FFF2-40B4-BE49-F238E27FC236}">
                <a16:creationId xmlns:a16="http://schemas.microsoft.com/office/drawing/2014/main" id="{7C50E9AA-7B9F-3549-AA2C-31F4582E5EBA}"/>
              </a:ext>
            </a:extLst>
          </p:cNvPr>
          <p:cNvSpPr/>
          <p:nvPr/>
        </p:nvSpPr>
        <p:spPr>
          <a:xfrm>
            <a:off x="6618091" y="3096105"/>
            <a:ext cx="1429966" cy="36018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74785797-BBFD-3142-98D5-426FDFA4173D}"/>
              </a:ext>
            </a:extLst>
          </p:cNvPr>
          <p:cNvSpPr/>
          <p:nvPr/>
        </p:nvSpPr>
        <p:spPr>
          <a:xfrm rot="5400000">
            <a:off x="9129372" y="1517702"/>
            <a:ext cx="812078"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A2168AA0-5495-2943-9028-28092E66415A}"/>
              </a:ext>
            </a:extLst>
          </p:cNvPr>
          <p:cNvSpPr/>
          <p:nvPr/>
        </p:nvSpPr>
        <p:spPr>
          <a:xfrm rot="5400000">
            <a:off x="9301699" y="4205434"/>
            <a:ext cx="724245"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 name="Rectangle 18">
            <a:extLst>
              <a:ext uri="{FF2B5EF4-FFF2-40B4-BE49-F238E27FC236}">
                <a16:creationId xmlns:a16="http://schemas.microsoft.com/office/drawing/2014/main" id="{B130D0E7-41A6-E446-8932-786F18913FF4}"/>
              </a:ext>
            </a:extLst>
          </p:cNvPr>
          <p:cNvSpPr/>
          <p:nvPr/>
        </p:nvSpPr>
        <p:spPr>
          <a:xfrm>
            <a:off x="10118899" y="2551392"/>
            <a:ext cx="1429966" cy="39688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3" name="TextBox 35">
            <a:extLst>
              <a:ext uri="{FF2B5EF4-FFF2-40B4-BE49-F238E27FC236}">
                <a16:creationId xmlns:a16="http://schemas.microsoft.com/office/drawing/2014/main" id="{E9B12DCA-36F7-6347-BB49-B2D3B7FE8CC0}"/>
              </a:ext>
            </a:extLst>
          </p:cNvPr>
          <p:cNvSpPr txBox="1"/>
          <p:nvPr/>
        </p:nvSpPr>
        <p:spPr>
          <a:xfrm>
            <a:off x="6572306" y="2320424"/>
            <a:ext cx="4705698" cy="389513"/>
          </a:xfrm>
          <a:prstGeom prst="roundRect">
            <a:avLst>
              <a:gd name="adj" fmla="val 50000"/>
            </a:avLst>
          </a:prstGeom>
          <a:solidFill>
            <a:schemeClr val="accent1"/>
          </a:solidFill>
        </p:spPr>
        <p:txBody>
          <a:bodyPr wrap="square" rtlCol="0" anchor="ctr">
            <a:spAutoFit/>
          </a:bodyPr>
          <a:lstStyle/>
          <a:p>
            <a:r>
              <a:rPr lang="en-US" altLang="ko-KR" sz="1200" b="1" dirty="0">
                <a:solidFill>
                  <a:schemeClr val="bg1"/>
                </a:solidFill>
                <a:cs typeface="Arial" pitchFamily="34" charset="0"/>
              </a:rPr>
              <a:t>RL for motion planning</a:t>
            </a:r>
            <a:endParaRPr lang="ko-KR" altLang="en-US" sz="1200" b="1" dirty="0">
              <a:solidFill>
                <a:schemeClr val="bg1"/>
              </a:solidFill>
              <a:cs typeface="Arial" pitchFamily="34" charset="0"/>
            </a:endParaRPr>
          </a:p>
        </p:txBody>
      </p:sp>
      <p:pic>
        <p:nvPicPr>
          <p:cNvPr id="20" name="Image 19">
            <a:extLst>
              <a:ext uri="{FF2B5EF4-FFF2-40B4-BE49-F238E27FC236}">
                <a16:creationId xmlns:a16="http://schemas.microsoft.com/office/drawing/2014/main" id="{05DB9F6F-DF7D-5440-9635-6FE051553E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885" y="4489949"/>
            <a:ext cx="1868728" cy="2442025"/>
          </a:xfrm>
          <a:prstGeom prst="rect">
            <a:avLst/>
          </a:prstGeom>
        </p:spPr>
      </p:pic>
      <p:sp>
        <p:nvSpPr>
          <p:cNvPr id="21" name="Text Placeholder 1">
            <a:extLst>
              <a:ext uri="{FF2B5EF4-FFF2-40B4-BE49-F238E27FC236}">
                <a16:creationId xmlns:a16="http://schemas.microsoft.com/office/drawing/2014/main" id="{18AF5D51-E90B-4943-AF40-998AF4281067}"/>
              </a:ext>
            </a:extLst>
          </p:cNvPr>
          <p:cNvSpPr txBox="1">
            <a:spLocks/>
          </p:cNvSpPr>
          <p:nvPr/>
        </p:nvSpPr>
        <p:spPr>
          <a:xfrm>
            <a:off x="-1269721" y="842205"/>
            <a:ext cx="48826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Conclusion</a:t>
            </a:r>
          </a:p>
        </p:txBody>
      </p:sp>
    </p:spTree>
    <p:extLst>
      <p:ext uri="{BB962C8B-B14F-4D97-AF65-F5344CB8AC3E}">
        <p14:creationId xmlns:p14="http://schemas.microsoft.com/office/powerpoint/2010/main" val="424753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1">
            <a:extLst>
              <a:ext uri="{FF2B5EF4-FFF2-40B4-BE49-F238E27FC236}">
                <a16:creationId xmlns:a16="http://schemas.microsoft.com/office/drawing/2014/main" id="{7AA0A9DC-C565-0346-9E0D-285EC784E717}"/>
              </a:ext>
            </a:extLst>
          </p:cNvPr>
          <p:cNvGrpSpPr/>
          <p:nvPr/>
        </p:nvGrpSpPr>
        <p:grpSpPr>
          <a:xfrm>
            <a:off x="-1914" y="1867288"/>
            <a:ext cx="8719193" cy="4381751"/>
            <a:chOff x="0" y="1992982"/>
            <a:chExt cx="3096864" cy="3380234"/>
          </a:xfrm>
        </p:grpSpPr>
        <p:sp>
          <p:nvSpPr>
            <p:cNvPr id="23" name="Rectangle 22">
              <a:extLst>
                <a:ext uri="{FF2B5EF4-FFF2-40B4-BE49-F238E27FC236}">
                  <a16:creationId xmlns:a16="http://schemas.microsoft.com/office/drawing/2014/main" id="{C2846A8E-D072-834E-8B4E-AFDFBE971B9A}"/>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4" name="Rectangle 23">
              <a:extLst>
                <a:ext uri="{FF2B5EF4-FFF2-40B4-BE49-F238E27FC236}">
                  <a16:creationId xmlns:a16="http://schemas.microsoft.com/office/drawing/2014/main" id="{F99E8EB1-53C7-6444-BEA8-17D451977851}"/>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3. Future work</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D4F84E68-F9DD-1344-B87C-27549CB015B7}"/>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35</a:t>
            </a:r>
          </a:p>
        </p:txBody>
      </p:sp>
      <p:sp>
        <p:nvSpPr>
          <p:cNvPr id="10" name="TextBox 107">
            <a:extLst>
              <a:ext uri="{FF2B5EF4-FFF2-40B4-BE49-F238E27FC236}">
                <a16:creationId xmlns:a16="http://schemas.microsoft.com/office/drawing/2014/main" id="{D4ABF394-7B54-7444-A86A-BF5F3544C432}"/>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Design for truss bars</a:t>
            </a:r>
          </a:p>
        </p:txBody>
      </p:sp>
      <p:sp>
        <p:nvSpPr>
          <p:cNvPr id="11" name="TextBox 107">
            <a:extLst>
              <a:ext uri="{FF2B5EF4-FFF2-40B4-BE49-F238E27FC236}">
                <a16:creationId xmlns:a16="http://schemas.microsoft.com/office/drawing/2014/main" id="{A1C0ED26-5331-1A49-B2D8-4A7EF7BABC76}"/>
              </a:ext>
            </a:extLst>
          </p:cNvPr>
          <p:cNvSpPr txBox="1"/>
          <p:nvPr/>
        </p:nvSpPr>
        <p:spPr>
          <a:xfrm>
            <a:off x="5388402" y="130787"/>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RL for motion planning</a:t>
            </a:r>
          </a:p>
        </p:txBody>
      </p:sp>
      <p:sp>
        <p:nvSpPr>
          <p:cNvPr id="12" name="TextBox 107">
            <a:extLst>
              <a:ext uri="{FF2B5EF4-FFF2-40B4-BE49-F238E27FC236}">
                <a16:creationId xmlns:a16="http://schemas.microsoft.com/office/drawing/2014/main" id="{D687E075-F5E6-6C4D-827D-9D6C4848F255}"/>
              </a:ext>
            </a:extLst>
          </p:cNvPr>
          <p:cNvSpPr txBox="1"/>
          <p:nvPr/>
        </p:nvSpPr>
        <p:spPr>
          <a:xfrm>
            <a:off x="9280414" y="130787"/>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Experiments results</a:t>
            </a:r>
          </a:p>
        </p:txBody>
      </p:sp>
      <p:sp>
        <p:nvSpPr>
          <p:cNvPr id="17" name="Rectangle 16">
            <a:extLst>
              <a:ext uri="{FF2B5EF4-FFF2-40B4-BE49-F238E27FC236}">
                <a16:creationId xmlns:a16="http://schemas.microsoft.com/office/drawing/2014/main" id="{18A67726-AB15-8748-BD27-1E5A125C875D}"/>
              </a:ext>
            </a:extLst>
          </p:cNvPr>
          <p:cNvSpPr/>
          <p:nvPr/>
        </p:nvSpPr>
        <p:spPr>
          <a:xfrm>
            <a:off x="627082" y="2320425"/>
            <a:ext cx="7378997" cy="1200329"/>
          </a:xfrm>
          <a:prstGeom prst="rect">
            <a:avLst/>
          </a:prstGeom>
        </p:spPr>
        <p:txBody>
          <a:bodyPr wrap="square">
            <a:spAutoFit/>
          </a:bodyPr>
          <a:lstStyle/>
          <a:p>
            <a:r>
              <a:rPr lang="en-GB" dirty="0">
                <a:solidFill>
                  <a:schemeClr val="bg1"/>
                </a:solidFill>
                <a:latin typeface="Arial" panose="020B0604020202020204" pitchFamily="34" charset="0"/>
                <a:cs typeface="Arial" panose="020B0604020202020204" pitchFamily="34" charset="0"/>
              </a:rPr>
              <a:t>• Implement RL for a full assembly to obtain the assembly made with the flat bars </a:t>
            </a:r>
          </a:p>
          <a:p>
            <a:endParaRPr lang="en-GB" dirty="0">
              <a:solidFill>
                <a:schemeClr val="tx1">
                  <a:lumMod val="75000"/>
                  <a:lumOff val="25000"/>
                </a:schemeClr>
              </a:solidFill>
              <a:latin typeface="Arial" panose="020B0604020202020204" pitchFamily="34" charset="0"/>
              <a:cs typeface="Arial" panose="020B0604020202020204" pitchFamily="34" charset="0"/>
            </a:endParaRPr>
          </a:p>
          <a:p>
            <a:r>
              <a:rPr lang="en-GB" dirty="0">
                <a:solidFill>
                  <a:schemeClr val="tx1">
                    <a:lumMod val="75000"/>
                    <a:lumOff val="25000"/>
                  </a:schemeClr>
                </a:solidFill>
                <a:latin typeface="Arial" panose="020B0604020202020204" pitchFamily="34" charset="0"/>
                <a:cs typeface="Arial" panose="020B0604020202020204" pitchFamily="34" charset="0"/>
              </a:rPr>
              <a:t> </a:t>
            </a:r>
            <a:endParaRPr lang="en-GB" dirty="0">
              <a:solidFill>
                <a:schemeClr val="tx1">
                  <a:lumMod val="75000"/>
                  <a:lumOff val="25000"/>
                </a:schemeClr>
              </a:solidFill>
            </a:endParaRPr>
          </a:p>
        </p:txBody>
      </p:sp>
      <p:sp>
        <p:nvSpPr>
          <p:cNvPr id="18" name="Rectangle 17">
            <a:extLst>
              <a:ext uri="{FF2B5EF4-FFF2-40B4-BE49-F238E27FC236}">
                <a16:creationId xmlns:a16="http://schemas.microsoft.com/office/drawing/2014/main" id="{C8341EBA-F841-5A46-B97C-B9FE8720E65F}"/>
              </a:ext>
            </a:extLst>
          </p:cNvPr>
          <p:cNvSpPr/>
          <p:nvPr/>
        </p:nvSpPr>
        <p:spPr>
          <a:xfrm>
            <a:off x="627083" y="3679573"/>
            <a:ext cx="7378996" cy="923330"/>
          </a:xfrm>
          <a:prstGeom prst="rect">
            <a:avLst/>
          </a:prstGeom>
        </p:spPr>
        <p:txBody>
          <a:bodyPr wrap="square">
            <a:spAutoFit/>
          </a:bodyPr>
          <a:lstStyle/>
          <a:p>
            <a:r>
              <a:rPr lang="en-GB" dirty="0">
                <a:solidFill>
                  <a:schemeClr val="bg1"/>
                </a:solidFill>
                <a:latin typeface="Arial" panose="020B0604020202020204" pitchFamily="34" charset="0"/>
                <a:cs typeface="Arial" panose="020B0604020202020204" pitchFamily="34" charset="0"/>
              </a:rPr>
              <a:t>• Realize the experiments on the real UR10</a:t>
            </a:r>
          </a:p>
          <a:p>
            <a:endParaRPr lang="en-GB" dirty="0">
              <a:solidFill>
                <a:schemeClr val="tx1">
                  <a:lumMod val="75000"/>
                  <a:lumOff val="25000"/>
                </a:schemeClr>
              </a:solidFill>
              <a:latin typeface="Arial" panose="020B0604020202020204" pitchFamily="34" charset="0"/>
              <a:cs typeface="Arial" panose="020B0604020202020204" pitchFamily="34" charset="0"/>
            </a:endParaRPr>
          </a:p>
          <a:p>
            <a:r>
              <a:rPr lang="en-GB" dirty="0">
                <a:solidFill>
                  <a:schemeClr val="tx1">
                    <a:lumMod val="75000"/>
                    <a:lumOff val="25000"/>
                  </a:schemeClr>
                </a:solidFill>
                <a:latin typeface="Arial" panose="020B0604020202020204" pitchFamily="34" charset="0"/>
                <a:cs typeface="Arial" panose="020B0604020202020204" pitchFamily="34" charset="0"/>
              </a:rPr>
              <a:t> </a:t>
            </a:r>
            <a:endParaRPr lang="en-GB" dirty="0">
              <a:solidFill>
                <a:schemeClr val="tx1">
                  <a:lumMod val="75000"/>
                  <a:lumOff val="25000"/>
                </a:schemeClr>
              </a:solidFill>
            </a:endParaRPr>
          </a:p>
        </p:txBody>
      </p:sp>
      <p:sp>
        <p:nvSpPr>
          <p:cNvPr id="21" name="Rectangle 20">
            <a:extLst>
              <a:ext uri="{FF2B5EF4-FFF2-40B4-BE49-F238E27FC236}">
                <a16:creationId xmlns:a16="http://schemas.microsoft.com/office/drawing/2014/main" id="{A8D8A613-1175-D348-9807-9863302CBE3D}"/>
              </a:ext>
            </a:extLst>
          </p:cNvPr>
          <p:cNvSpPr/>
          <p:nvPr/>
        </p:nvSpPr>
        <p:spPr>
          <a:xfrm>
            <a:off x="627082" y="4859802"/>
            <a:ext cx="8435637" cy="923330"/>
          </a:xfrm>
          <a:prstGeom prst="rect">
            <a:avLst/>
          </a:prstGeom>
        </p:spPr>
        <p:txBody>
          <a:bodyPr wrap="square">
            <a:spAutoFit/>
          </a:bodyPr>
          <a:lstStyle/>
          <a:p>
            <a:r>
              <a:rPr lang="en-GB" dirty="0">
                <a:solidFill>
                  <a:schemeClr val="bg1"/>
                </a:solidFill>
                <a:latin typeface="Arial" panose="020B0604020202020204" pitchFamily="34" charset="0"/>
                <a:cs typeface="Arial" panose="020B0604020202020204" pitchFamily="34" charset="0"/>
              </a:rPr>
              <a:t>• Add sensors to the robot to get a feed back and a more autonomous manipulator </a:t>
            </a:r>
          </a:p>
          <a:p>
            <a:r>
              <a:rPr lang="en-GB" dirty="0">
                <a:solidFill>
                  <a:schemeClr val="tx1">
                    <a:lumMod val="75000"/>
                    <a:lumOff val="25000"/>
                  </a:schemeClr>
                </a:solidFill>
                <a:latin typeface="Arial" panose="020B0604020202020204" pitchFamily="34" charset="0"/>
                <a:cs typeface="Arial" panose="020B0604020202020204" pitchFamily="34" charset="0"/>
              </a:rPr>
              <a:t> </a:t>
            </a:r>
            <a:endParaRPr lang="en-GB" dirty="0">
              <a:solidFill>
                <a:schemeClr val="tx1">
                  <a:lumMod val="75000"/>
                  <a:lumOff val="25000"/>
                </a:schemeClr>
              </a:solidFill>
            </a:endParaRPr>
          </a:p>
        </p:txBody>
      </p:sp>
      <p:sp>
        <p:nvSpPr>
          <p:cNvPr id="14" name="Text Placeholder 1">
            <a:extLst>
              <a:ext uri="{FF2B5EF4-FFF2-40B4-BE49-F238E27FC236}">
                <a16:creationId xmlns:a16="http://schemas.microsoft.com/office/drawing/2014/main" id="{6D5CB2A8-9656-234D-A43E-308AC9E2A62C}"/>
              </a:ext>
            </a:extLst>
          </p:cNvPr>
          <p:cNvSpPr txBox="1">
            <a:spLocks/>
          </p:cNvSpPr>
          <p:nvPr/>
        </p:nvSpPr>
        <p:spPr>
          <a:xfrm>
            <a:off x="-1249610" y="837353"/>
            <a:ext cx="48826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Conclusion</a:t>
            </a:r>
          </a:p>
        </p:txBody>
      </p:sp>
    </p:spTree>
    <p:extLst>
      <p:ext uri="{BB962C8B-B14F-4D97-AF65-F5344CB8AC3E}">
        <p14:creationId xmlns:p14="http://schemas.microsoft.com/office/powerpoint/2010/main" val="41794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309401" y="959953"/>
            <a:ext cx="11573197" cy="724247"/>
          </a:xfrm>
        </p:spPr>
        <p:txBody>
          <a:bodyPr/>
          <a:lstStyle/>
          <a:p>
            <a:r>
              <a:rPr lang="en-US" sz="2500" dirty="0"/>
              <a:t>2. Evolution of Orbital Assembly</a:t>
            </a:r>
          </a:p>
        </p:txBody>
      </p:sp>
      <p:sp>
        <p:nvSpPr>
          <p:cNvPr id="3" name="Diamond 2">
            <a:extLst>
              <a:ext uri="{FF2B5EF4-FFF2-40B4-BE49-F238E27FC236}">
                <a16:creationId xmlns:a16="http://schemas.microsoft.com/office/drawing/2014/main" id="{75671DF0-83FF-4F64-83C5-C62EC768964E}"/>
              </a:ext>
            </a:extLst>
          </p:cNvPr>
          <p:cNvSpPr/>
          <p:nvPr/>
        </p:nvSpPr>
        <p:spPr>
          <a:xfrm>
            <a:off x="10241206" y="3131514"/>
            <a:ext cx="1001414" cy="100141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 name="Chevron 46">
            <a:extLst>
              <a:ext uri="{FF2B5EF4-FFF2-40B4-BE49-F238E27FC236}">
                <a16:creationId xmlns:a16="http://schemas.microsoft.com/office/drawing/2014/main" id="{898D2E7F-CF42-4972-807F-D499E6172C1D}"/>
              </a:ext>
            </a:extLst>
          </p:cNvPr>
          <p:cNvSpPr/>
          <p:nvPr/>
        </p:nvSpPr>
        <p:spPr>
          <a:xfrm>
            <a:off x="8938008"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cxnSp>
        <p:nvCxnSpPr>
          <p:cNvPr id="5" name="Straight Connector 4">
            <a:extLst>
              <a:ext uri="{FF2B5EF4-FFF2-40B4-BE49-F238E27FC236}">
                <a16:creationId xmlns:a16="http://schemas.microsoft.com/office/drawing/2014/main" id="{293436DE-6DCA-42CA-BD1D-D64CF5C63BEB}"/>
              </a:ext>
            </a:extLst>
          </p:cNvPr>
          <p:cNvCxnSpPr>
            <a:cxnSpLocks/>
          </p:cNvCxnSpPr>
          <p:nvPr/>
        </p:nvCxnSpPr>
        <p:spPr>
          <a:xfrm>
            <a:off x="1773227" y="2845784"/>
            <a:ext cx="0" cy="45312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BAC4D5-9AED-4651-BF84-50681DB75745}"/>
              </a:ext>
            </a:extLst>
          </p:cNvPr>
          <p:cNvCxnSpPr>
            <a:cxnSpLocks/>
          </p:cNvCxnSpPr>
          <p:nvPr/>
        </p:nvCxnSpPr>
        <p:spPr>
          <a:xfrm>
            <a:off x="3802522" y="2845784"/>
            <a:ext cx="0" cy="45312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4A9D42-9C07-447E-BA9C-405DD847CC54}"/>
              </a:ext>
            </a:extLst>
          </p:cNvPr>
          <p:cNvCxnSpPr>
            <a:cxnSpLocks/>
          </p:cNvCxnSpPr>
          <p:nvPr/>
        </p:nvCxnSpPr>
        <p:spPr>
          <a:xfrm>
            <a:off x="5831817" y="2845784"/>
            <a:ext cx="0" cy="45312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D027D6-06C2-4EF3-9859-2E0CF04D9B06}"/>
              </a:ext>
            </a:extLst>
          </p:cNvPr>
          <p:cNvCxnSpPr>
            <a:cxnSpLocks/>
          </p:cNvCxnSpPr>
          <p:nvPr/>
        </p:nvCxnSpPr>
        <p:spPr>
          <a:xfrm>
            <a:off x="7861112" y="2845784"/>
            <a:ext cx="0" cy="45312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1A6B7D-44D3-4441-B89D-F860CD30E020}"/>
              </a:ext>
            </a:extLst>
          </p:cNvPr>
          <p:cNvCxnSpPr>
            <a:cxnSpLocks/>
          </p:cNvCxnSpPr>
          <p:nvPr/>
        </p:nvCxnSpPr>
        <p:spPr>
          <a:xfrm>
            <a:off x="9890408" y="2845784"/>
            <a:ext cx="0" cy="45312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5DBC4BF-18A7-4FBB-B529-447654C7197D}"/>
              </a:ext>
            </a:extLst>
          </p:cNvPr>
          <p:cNvSpPr txBox="1"/>
          <p:nvPr/>
        </p:nvSpPr>
        <p:spPr>
          <a:xfrm>
            <a:off x="9557628"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2020</a:t>
            </a:r>
            <a:endParaRPr lang="ko-KR" altLang="en-US" sz="1600" b="1" dirty="0">
              <a:solidFill>
                <a:schemeClr val="bg1"/>
              </a:solidFill>
              <a:cs typeface="Arial" pitchFamily="34" charset="0"/>
            </a:endParaRPr>
          </a:p>
        </p:txBody>
      </p:sp>
      <p:sp>
        <p:nvSpPr>
          <p:cNvPr id="11" name="Diamond 10">
            <a:extLst>
              <a:ext uri="{FF2B5EF4-FFF2-40B4-BE49-F238E27FC236}">
                <a16:creationId xmlns:a16="http://schemas.microsoft.com/office/drawing/2014/main" id="{C6A55764-BF2F-4E94-9F93-00DD3D43DE57}"/>
              </a:ext>
            </a:extLst>
          </p:cNvPr>
          <p:cNvSpPr/>
          <p:nvPr/>
        </p:nvSpPr>
        <p:spPr>
          <a:xfrm>
            <a:off x="8236864" y="3131514"/>
            <a:ext cx="1001414" cy="100141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3"/>
              </a:solidFill>
            </a:endParaRPr>
          </a:p>
        </p:txBody>
      </p:sp>
      <p:sp>
        <p:nvSpPr>
          <p:cNvPr id="12" name="Chevron 80">
            <a:extLst>
              <a:ext uri="{FF2B5EF4-FFF2-40B4-BE49-F238E27FC236}">
                <a16:creationId xmlns:a16="http://schemas.microsoft.com/office/drawing/2014/main" id="{273DA5EB-F8CF-4FA0-9F7F-ED5FDC4CF8AE}"/>
              </a:ext>
            </a:extLst>
          </p:cNvPr>
          <p:cNvSpPr/>
          <p:nvPr/>
        </p:nvSpPr>
        <p:spPr>
          <a:xfrm>
            <a:off x="6934112"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3" name="TextBox 12">
            <a:extLst>
              <a:ext uri="{FF2B5EF4-FFF2-40B4-BE49-F238E27FC236}">
                <a16:creationId xmlns:a16="http://schemas.microsoft.com/office/drawing/2014/main" id="{71045156-207A-4BEA-9943-E9D5EABE6B97}"/>
              </a:ext>
            </a:extLst>
          </p:cNvPr>
          <p:cNvSpPr txBox="1"/>
          <p:nvPr/>
        </p:nvSpPr>
        <p:spPr>
          <a:xfrm>
            <a:off x="7527106"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2012</a:t>
            </a:r>
            <a:endParaRPr lang="ko-KR" altLang="en-US" sz="1600" b="1" dirty="0">
              <a:solidFill>
                <a:schemeClr val="bg1"/>
              </a:solidFill>
              <a:cs typeface="Arial" pitchFamily="34" charset="0"/>
            </a:endParaRPr>
          </a:p>
        </p:txBody>
      </p:sp>
      <p:sp>
        <p:nvSpPr>
          <p:cNvPr id="14" name="Diamond 13">
            <a:extLst>
              <a:ext uri="{FF2B5EF4-FFF2-40B4-BE49-F238E27FC236}">
                <a16:creationId xmlns:a16="http://schemas.microsoft.com/office/drawing/2014/main" id="{608C1FE6-D8FC-4CB6-8F8C-27331683455F}"/>
              </a:ext>
            </a:extLst>
          </p:cNvPr>
          <p:cNvSpPr/>
          <p:nvPr/>
        </p:nvSpPr>
        <p:spPr>
          <a:xfrm>
            <a:off x="6225049" y="3131514"/>
            <a:ext cx="1001414" cy="1001414"/>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3"/>
              </a:solidFill>
            </a:endParaRPr>
          </a:p>
        </p:txBody>
      </p:sp>
      <p:sp>
        <p:nvSpPr>
          <p:cNvPr id="15" name="Chevron 83">
            <a:extLst>
              <a:ext uri="{FF2B5EF4-FFF2-40B4-BE49-F238E27FC236}">
                <a16:creationId xmlns:a16="http://schemas.microsoft.com/office/drawing/2014/main" id="{63885904-9847-4390-BB31-AC88EF357D18}"/>
              </a:ext>
            </a:extLst>
          </p:cNvPr>
          <p:cNvSpPr/>
          <p:nvPr/>
        </p:nvSpPr>
        <p:spPr>
          <a:xfrm>
            <a:off x="4904817"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6" name="TextBox 15">
            <a:extLst>
              <a:ext uri="{FF2B5EF4-FFF2-40B4-BE49-F238E27FC236}">
                <a16:creationId xmlns:a16="http://schemas.microsoft.com/office/drawing/2014/main" id="{2A0FB8B7-A419-4723-8D70-062FEE1F86CE}"/>
              </a:ext>
            </a:extLst>
          </p:cNvPr>
          <p:cNvSpPr txBox="1"/>
          <p:nvPr/>
        </p:nvSpPr>
        <p:spPr>
          <a:xfrm>
            <a:off x="5496584"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1999</a:t>
            </a:r>
            <a:endParaRPr lang="ko-KR" altLang="en-US" sz="1600" b="1" dirty="0">
              <a:solidFill>
                <a:schemeClr val="bg1"/>
              </a:solidFill>
              <a:cs typeface="Arial" pitchFamily="34" charset="0"/>
            </a:endParaRPr>
          </a:p>
        </p:txBody>
      </p:sp>
      <p:sp>
        <p:nvSpPr>
          <p:cNvPr id="17" name="Diamond 16">
            <a:extLst>
              <a:ext uri="{FF2B5EF4-FFF2-40B4-BE49-F238E27FC236}">
                <a16:creationId xmlns:a16="http://schemas.microsoft.com/office/drawing/2014/main" id="{BD93D6E4-80DA-476E-8BD6-16E0099E5B33}"/>
              </a:ext>
            </a:extLst>
          </p:cNvPr>
          <p:cNvSpPr/>
          <p:nvPr/>
        </p:nvSpPr>
        <p:spPr>
          <a:xfrm>
            <a:off x="4195307" y="3131514"/>
            <a:ext cx="1001414" cy="1001414"/>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8" name="Chevron 86">
            <a:extLst>
              <a:ext uri="{FF2B5EF4-FFF2-40B4-BE49-F238E27FC236}">
                <a16:creationId xmlns:a16="http://schemas.microsoft.com/office/drawing/2014/main" id="{ECBA9CCB-B3CA-43C5-A5F0-55298EB53BC2}"/>
              </a:ext>
            </a:extLst>
          </p:cNvPr>
          <p:cNvSpPr/>
          <p:nvPr/>
        </p:nvSpPr>
        <p:spPr>
          <a:xfrm>
            <a:off x="2875522" y="3357192"/>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9" name="TextBox 18">
            <a:extLst>
              <a:ext uri="{FF2B5EF4-FFF2-40B4-BE49-F238E27FC236}">
                <a16:creationId xmlns:a16="http://schemas.microsoft.com/office/drawing/2014/main" id="{4353EF5B-D386-4751-840E-62D87A423ECC}"/>
              </a:ext>
            </a:extLst>
          </p:cNvPr>
          <p:cNvSpPr txBox="1"/>
          <p:nvPr/>
        </p:nvSpPr>
        <p:spPr>
          <a:xfrm>
            <a:off x="3466062" y="3462945"/>
            <a:ext cx="665562" cy="338554"/>
          </a:xfrm>
          <a:prstGeom prst="rect">
            <a:avLst/>
          </a:prstGeom>
          <a:noFill/>
        </p:spPr>
        <p:txBody>
          <a:bodyPr wrap="square" rtlCol="0">
            <a:spAutoFit/>
          </a:bodyPr>
          <a:lstStyle/>
          <a:p>
            <a:pPr algn="ctr"/>
            <a:r>
              <a:rPr lang="en-US" altLang="ko-KR" sz="1600" b="1" dirty="0">
                <a:solidFill>
                  <a:schemeClr val="bg1"/>
                </a:solidFill>
                <a:cs typeface="Arial" pitchFamily="34" charset="0"/>
              </a:rPr>
              <a:t>1998</a:t>
            </a:r>
            <a:endParaRPr lang="ko-KR" altLang="en-US" sz="1600" b="1" dirty="0">
              <a:solidFill>
                <a:schemeClr val="bg1"/>
              </a:solidFill>
              <a:cs typeface="Arial" pitchFamily="34" charset="0"/>
            </a:endParaRPr>
          </a:p>
        </p:txBody>
      </p:sp>
      <p:sp>
        <p:nvSpPr>
          <p:cNvPr id="20" name="Diamond 19">
            <a:extLst>
              <a:ext uri="{FF2B5EF4-FFF2-40B4-BE49-F238E27FC236}">
                <a16:creationId xmlns:a16="http://schemas.microsoft.com/office/drawing/2014/main" id="{524C1CEF-D324-4973-842D-35AA54D2A724}"/>
              </a:ext>
            </a:extLst>
          </p:cNvPr>
          <p:cNvSpPr/>
          <p:nvPr/>
        </p:nvSpPr>
        <p:spPr>
          <a:xfrm>
            <a:off x="2163134" y="3131514"/>
            <a:ext cx="1001414" cy="1001414"/>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1" name="Chevron 89">
            <a:extLst>
              <a:ext uri="{FF2B5EF4-FFF2-40B4-BE49-F238E27FC236}">
                <a16:creationId xmlns:a16="http://schemas.microsoft.com/office/drawing/2014/main" id="{95EC97A0-C298-4A6A-897C-218AD596219B}"/>
              </a:ext>
            </a:extLst>
          </p:cNvPr>
          <p:cNvSpPr/>
          <p:nvPr/>
        </p:nvSpPr>
        <p:spPr>
          <a:xfrm>
            <a:off x="846227" y="3354794"/>
            <a:ext cx="1854000" cy="550058"/>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2" name="직사각형 113">
            <a:extLst>
              <a:ext uri="{FF2B5EF4-FFF2-40B4-BE49-F238E27FC236}">
                <a16:creationId xmlns:a16="http://schemas.microsoft.com/office/drawing/2014/main" id="{8E3E9BE4-16A6-4F41-AB14-78C2471702DB}"/>
              </a:ext>
            </a:extLst>
          </p:cNvPr>
          <p:cNvSpPr>
            <a:spLocks noChangeArrowheads="1"/>
          </p:cNvSpPr>
          <p:nvPr/>
        </p:nvSpPr>
        <p:spPr bwMode="auto">
          <a:xfrm>
            <a:off x="1445352" y="3462945"/>
            <a:ext cx="655750"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bg1"/>
                </a:solidFill>
                <a:cs typeface="Arial" charset="0"/>
              </a:rPr>
              <a:t>1990</a:t>
            </a:r>
            <a:endParaRPr lang="ko-KR" altLang="en-US" sz="1600" dirty="0">
              <a:solidFill>
                <a:schemeClr val="bg1"/>
              </a:solidFill>
            </a:endParaRPr>
          </a:p>
        </p:txBody>
      </p:sp>
      <p:cxnSp>
        <p:nvCxnSpPr>
          <p:cNvPr id="38" name="Straight Connector 37">
            <a:extLst>
              <a:ext uri="{FF2B5EF4-FFF2-40B4-BE49-F238E27FC236}">
                <a16:creationId xmlns:a16="http://schemas.microsoft.com/office/drawing/2014/main" id="{E8AF0F0C-31F3-42F6-9B5A-42C5296CC075}"/>
              </a:ext>
            </a:extLst>
          </p:cNvPr>
          <p:cNvCxnSpPr>
            <a:cxnSpLocks/>
          </p:cNvCxnSpPr>
          <p:nvPr/>
        </p:nvCxnSpPr>
        <p:spPr>
          <a:xfrm>
            <a:off x="1773227" y="3960732"/>
            <a:ext cx="0" cy="720000"/>
          </a:xfrm>
          <a:prstGeom prst="line">
            <a:avLst/>
          </a:prstGeom>
          <a:ln w="38100">
            <a:solidFill>
              <a:schemeClr val="accent6"/>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BC8742-3E9D-4DC0-B004-BCE785C37ED8}"/>
              </a:ext>
            </a:extLst>
          </p:cNvPr>
          <p:cNvCxnSpPr>
            <a:cxnSpLocks/>
          </p:cNvCxnSpPr>
          <p:nvPr/>
        </p:nvCxnSpPr>
        <p:spPr>
          <a:xfrm>
            <a:off x="3801927" y="3960732"/>
            <a:ext cx="2261" cy="720000"/>
          </a:xfrm>
          <a:prstGeom prst="line">
            <a:avLst/>
          </a:prstGeom>
          <a:ln w="38100">
            <a:solidFill>
              <a:schemeClr val="accent3"/>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FDF67E-7B09-4259-8A6D-11B7DC33669C}"/>
              </a:ext>
            </a:extLst>
          </p:cNvPr>
          <p:cNvCxnSpPr>
            <a:cxnSpLocks/>
          </p:cNvCxnSpPr>
          <p:nvPr/>
        </p:nvCxnSpPr>
        <p:spPr>
          <a:xfrm flipH="1">
            <a:off x="5832886" y="3960732"/>
            <a:ext cx="122" cy="720000"/>
          </a:xfrm>
          <a:prstGeom prst="line">
            <a:avLst/>
          </a:prstGeom>
          <a:ln w="38100">
            <a:solidFill>
              <a:schemeClr val="accent4"/>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0C18C3-5E95-430D-B92A-19CC98D19FA3}"/>
              </a:ext>
            </a:extLst>
          </p:cNvPr>
          <p:cNvCxnSpPr>
            <a:cxnSpLocks/>
          </p:cNvCxnSpPr>
          <p:nvPr/>
        </p:nvCxnSpPr>
        <p:spPr>
          <a:xfrm>
            <a:off x="7861708" y="3960732"/>
            <a:ext cx="0" cy="720000"/>
          </a:xfrm>
          <a:prstGeom prst="line">
            <a:avLst/>
          </a:prstGeom>
          <a:ln w="38100">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C56727-14BF-4284-87F5-984529F14965}"/>
              </a:ext>
            </a:extLst>
          </p:cNvPr>
          <p:cNvCxnSpPr>
            <a:cxnSpLocks/>
          </p:cNvCxnSpPr>
          <p:nvPr/>
        </p:nvCxnSpPr>
        <p:spPr>
          <a:xfrm>
            <a:off x="9890408" y="3960732"/>
            <a:ext cx="0" cy="720000"/>
          </a:xfrm>
          <a:prstGeom prst="line">
            <a:avLst/>
          </a:prstGeom>
          <a:ln w="38100">
            <a:solidFill>
              <a:schemeClr val="accent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C8793E7-0BC6-47F5-AA5E-3DAD05C270BF}"/>
              </a:ext>
            </a:extLst>
          </p:cNvPr>
          <p:cNvSpPr txBox="1"/>
          <p:nvPr/>
        </p:nvSpPr>
        <p:spPr>
          <a:xfrm>
            <a:off x="2985149" y="1948559"/>
            <a:ext cx="1632905"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ISS</a:t>
            </a:r>
          </a:p>
        </p:txBody>
      </p:sp>
      <p:sp>
        <p:nvSpPr>
          <p:cNvPr id="45" name="TextBox 44">
            <a:extLst>
              <a:ext uri="{FF2B5EF4-FFF2-40B4-BE49-F238E27FC236}">
                <a16:creationId xmlns:a16="http://schemas.microsoft.com/office/drawing/2014/main" id="{05F790FD-AFB3-4DCC-899D-70D6C74CD35C}"/>
              </a:ext>
            </a:extLst>
          </p:cNvPr>
          <p:cNvSpPr txBox="1"/>
          <p:nvPr/>
        </p:nvSpPr>
        <p:spPr>
          <a:xfrm>
            <a:off x="5013524" y="1948559"/>
            <a:ext cx="1632905"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Skyworker</a:t>
            </a:r>
            <a:endParaRPr lang="ko-KR" altLang="en-US" sz="20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457558C5-2A13-49ED-A0F4-AAD8BB56AA94}"/>
              </a:ext>
            </a:extLst>
          </p:cNvPr>
          <p:cNvSpPr txBox="1"/>
          <p:nvPr/>
        </p:nvSpPr>
        <p:spPr>
          <a:xfrm>
            <a:off x="7041899" y="1948559"/>
            <a:ext cx="1632905"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SpiderFab</a:t>
            </a:r>
            <a:endParaRPr lang="ko-KR" altLang="en-US" sz="2000"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8F73F1C9-90AE-4A79-8879-4D31C809BA82}"/>
              </a:ext>
            </a:extLst>
          </p:cNvPr>
          <p:cNvSpPr txBox="1"/>
          <p:nvPr/>
        </p:nvSpPr>
        <p:spPr>
          <a:xfrm>
            <a:off x="9070275" y="1948559"/>
            <a:ext cx="1632905"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OSAM</a:t>
            </a:r>
            <a:endParaRPr lang="ko-KR" altLang="en-US" sz="2000" b="1" dirty="0">
              <a:solidFill>
                <a:schemeClr val="tx1">
                  <a:lumMod val="75000"/>
                  <a:lumOff val="25000"/>
                </a:schemeClr>
              </a:solidFill>
              <a:cs typeface="Arial" pitchFamily="34" charset="0"/>
            </a:endParaRPr>
          </a:p>
        </p:txBody>
      </p:sp>
      <p:cxnSp>
        <p:nvCxnSpPr>
          <p:cNvPr id="49" name="Connecteur droit 48">
            <a:extLst>
              <a:ext uri="{FF2B5EF4-FFF2-40B4-BE49-F238E27FC236}">
                <a16:creationId xmlns:a16="http://schemas.microsoft.com/office/drawing/2014/main" id="{21DB36F3-4627-0D45-A103-1E53B4065F17}"/>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8F9B91F6-8DFA-A144-A644-B044ED0211B9}"/>
              </a:ext>
            </a:extLst>
          </p:cNvPr>
          <p:cNvSpPr txBox="1"/>
          <p:nvPr/>
        </p:nvSpPr>
        <p:spPr>
          <a:xfrm>
            <a:off x="1845425" y="2477193"/>
            <a:ext cx="184731" cy="369332"/>
          </a:xfrm>
          <a:prstGeom prst="rect">
            <a:avLst/>
          </a:prstGeom>
          <a:noFill/>
        </p:spPr>
        <p:txBody>
          <a:bodyPr wrap="square" rtlCol="0">
            <a:spAutoFit/>
          </a:bodyPr>
          <a:lstStyle/>
          <a:p>
            <a:endParaRPr lang="fr-FR" dirty="0"/>
          </a:p>
        </p:txBody>
      </p:sp>
      <p:sp>
        <p:nvSpPr>
          <p:cNvPr id="54" name="TextBox 43">
            <a:extLst>
              <a:ext uri="{FF2B5EF4-FFF2-40B4-BE49-F238E27FC236}">
                <a16:creationId xmlns:a16="http://schemas.microsoft.com/office/drawing/2014/main" id="{125B59F5-2753-7347-AE7B-EF3E6F32900A}"/>
              </a:ext>
            </a:extLst>
          </p:cNvPr>
          <p:cNvSpPr txBox="1"/>
          <p:nvPr/>
        </p:nvSpPr>
        <p:spPr>
          <a:xfrm>
            <a:off x="956773" y="1948559"/>
            <a:ext cx="1632905" cy="707886"/>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Hubble Telescope</a:t>
            </a:r>
          </a:p>
        </p:txBody>
      </p:sp>
      <p:pic>
        <p:nvPicPr>
          <p:cNvPr id="55" name="Image 54">
            <a:extLst>
              <a:ext uri="{FF2B5EF4-FFF2-40B4-BE49-F238E27FC236}">
                <a16:creationId xmlns:a16="http://schemas.microsoft.com/office/drawing/2014/main" id="{534EF9C0-6DA9-D143-AC2A-54D737156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403" y="4856848"/>
            <a:ext cx="2620772" cy="1309715"/>
          </a:xfrm>
          <a:prstGeom prst="rect">
            <a:avLst/>
          </a:prstGeom>
        </p:spPr>
      </p:pic>
      <p:pic>
        <p:nvPicPr>
          <p:cNvPr id="57" name="Image 56">
            <a:extLst>
              <a:ext uri="{FF2B5EF4-FFF2-40B4-BE49-F238E27FC236}">
                <a16:creationId xmlns:a16="http://schemas.microsoft.com/office/drawing/2014/main" id="{1359D259-EA44-4C4D-A7BF-5CC7181A6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93" y="4746227"/>
            <a:ext cx="1745087" cy="1309715"/>
          </a:xfrm>
          <a:prstGeom prst="rect">
            <a:avLst/>
          </a:prstGeom>
        </p:spPr>
      </p:pic>
      <p:pic>
        <p:nvPicPr>
          <p:cNvPr id="58" name="Image 57">
            <a:extLst>
              <a:ext uri="{FF2B5EF4-FFF2-40B4-BE49-F238E27FC236}">
                <a16:creationId xmlns:a16="http://schemas.microsoft.com/office/drawing/2014/main" id="{37E27718-F933-7648-8042-730A3AE49F63}"/>
              </a:ext>
            </a:extLst>
          </p:cNvPr>
          <p:cNvPicPr>
            <a:picLocks noChangeAspect="1"/>
          </p:cNvPicPr>
          <p:nvPr/>
        </p:nvPicPr>
        <p:blipFill>
          <a:blip r:embed="rId4"/>
          <a:stretch>
            <a:fillRect/>
          </a:stretch>
        </p:blipFill>
        <p:spPr>
          <a:xfrm>
            <a:off x="5191175" y="4977563"/>
            <a:ext cx="1511507" cy="1068283"/>
          </a:xfrm>
          <a:prstGeom prst="rect">
            <a:avLst/>
          </a:prstGeom>
        </p:spPr>
      </p:pic>
      <p:pic>
        <p:nvPicPr>
          <p:cNvPr id="60" name="Image 59">
            <a:extLst>
              <a:ext uri="{FF2B5EF4-FFF2-40B4-BE49-F238E27FC236}">
                <a16:creationId xmlns:a16="http://schemas.microsoft.com/office/drawing/2014/main" id="{8AABA309-0760-B545-91E3-F6C0F315B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350" y="4894860"/>
            <a:ext cx="2085690" cy="1166725"/>
          </a:xfrm>
          <a:prstGeom prst="rect">
            <a:avLst/>
          </a:prstGeom>
        </p:spPr>
      </p:pic>
      <p:pic>
        <p:nvPicPr>
          <p:cNvPr id="61" name="Image 60">
            <a:extLst>
              <a:ext uri="{FF2B5EF4-FFF2-40B4-BE49-F238E27FC236}">
                <a16:creationId xmlns:a16="http://schemas.microsoft.com/office/drawing/2014/main" id="{C1EF1B75-7831-8943-8CE1-63A1C55D8DE9}"/>
              </a:ext>
            </a:extLst>
          </p:cNvPr>
          <p:cNvPicPr>
            <a:picLocks noChangeAspect="1"/>
          </p:cNvPicPr>
          <p:nvPr/>
        </p:nvPicPr>
        <p:blipFill>
          <a:blip r:embed="rId6"/>
          <a:stretch>
            <a:fillRect/>
          </a:stretch>
        </p:blipFill>
        <p:spPr>
          <a:xfrm>
            <a:off x="8974211" y="4726677"/>
            <a:ext cx="2279589" cy="1346505"/>
          </a:xfrm>
          <a:prstGeom prst="rect">
            <a:avLst/>
          </a:prstGeom>
        </p:spPr>
      </p:pic>
      <p:sp>
        <p:nvSpPr>
          <p:cNvPr id="56" name="ZoneTexte 55">
            <a:extLst>
              <a:ext uri="{FF2B5EF4-FFF2-40B4-BE49-F238E27FC236}">
                <a16:creationId xmlns:a16="http://schemas.microsoft.com/office/drawing/2014/main" id="{B4E9FFBF-BAF7-5748-AB25-633CB23ADFAE}"/>
              </a:ext>
            </a:extLst>
          </p:cNvPr>
          <p:cNvSpPr txBox="1"/>
          <p:nvPr/>
        </p:nvSpPr>
        <p:spPr>
          <a:xfrm>
            <a:off x="11700000" y="6480000"/>
            <a:ext cx="360000" cy="360000"/>
          </a:xfrm>
          <a:prstGeom prst="rect">
            <a:avLst/>
          </a:prstGeom>
          <a:noFill/>
        </p:spPr>
        <p:txBody>
          <a:bodyPr wrap="square" rtlCol="0">
            <a:noAutofit/>
          </a:bodyPr>
          <a:lstStyle/>
          <a:p>
            <a:r>
              <a:rPr lang="fr-FR" dirty="0">
                <a:solidFill>
                  <a:schemeClr val="tx1">
                    <a:lumMod val="75000"/>
                    <a:lumOff val="25000"/>
                  </a:schemeClr>
                </a:solidFill>
              </a:rPr>
              <a:t>4</a:t>
            </a:r>
          </a:p>
        </p:txBody>
      </p:sp>
      <p:sp>
        <p:nvSpPr>
          <p:cNvPr id="53" name="TextBox 107">
            <a:extLst>
              <a:ext uri="{FF2B5EF4-FFF2-40B4-BE49-F238E27FC236}">
                <a16:creationId xmlns:a16="http://schemas.microsoft.com/office/drawing/2014/main" id="{18AB0C16-F57F-0A4D-A02A-DDB7A1526776}"/>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59" name="TextBox 107">
            <a:extLst>
              <a:ext uri="{FF2B5EF4-FFF2-40B4-BE49-F238E27FC236}">
                <a16:creationId xmlns:a16="http://schemas.microsoft.com/office/drawing/2014/main" id="{30FE5948-FBD1-BB4D-9FDE-5B21C6F3852E}"/>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62" name="TextBox 107">
            <a:extLst>
              <a:ext uri="{FF2B5EF4-FFF2-40B4-BE49-F238E27FC236}">
                <a16:creationId xmlns:a16="http://schemas.microsoft.com/office/drawing/2014/main" id="{D57B11FB-7CC7-B04A-BA53-3607AAEC4B01}"/>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
        <p:nvSpPr>
          <p:cNvPr id="63" name="Text Placeholder 1">
            <a:extLst>
              <a:ext uri="{FF2B5EF4-FFF2-40B4-BE49-F238E27FC236}">
                <a16:creationId xmlns:a16="http://schemas.microsoft.com/office/drawing/2014/main" id="{854BD327-44E8-D641-AC16-771DB753DA66}"/>
              </a:ext>
            </a:extLst>
          </p:cNvPr>
          <p:cNvSpPr txBox="1">
            <a:spLocks/>
          </p:cNvSpPr>
          <p:nvPr/>
        </p:nvSpPr>
        <p:spPr>
          <a:xfrm>
            <a:off x="-1249610" y="837353"/>
            <a:ext cx="48826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Introduction</a:t>
            </a:r>
          </a:p>
        </p:txBody>
      </p:sp>
    </p:spTree>
    <p:extLst>
      <p:ext uri="{BB962C8B-B14F-4D97-AF65-F5344CB8AC3E}">
        <p14:creationId xmlns:p14="http://schemas.microsoft.com/office/powerpoint/2010/main" val="23020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4" grpId="0" animBg="1"/>
      <p:bldP spid="15" grpId="0" animBg="1"/>
      <p:bldP spid="17" grpId="0" animBg="1"/>
      <p:bldP spid="18" grpId="0" animBg="1"/>
      <p:bldP spid="20" grpId="0" animBg="1"/>
      <p:bldP spid="21" grpId="0" animBg="1"/>
      <p:bldP spid="44" grpId="0"/>
      <p:bldP spid="45" grpId="0"/>
      <p:bldP spid="46" grpId="0"/>
      <p:bldP spid="47"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020592"/>
            <a:ext cx="11573197" cy="724247"/>
          </a:xfrm>
        </p:spPr>
        <p:txBody>
          <a:bodyPr/>
          <a:lstStyle/>
          <a:p>
            <a:r>
              <a:rPr lang="en-US" sz="2500" dirty="0"/>
              <a:t>3. Motion Planning technologies</a:t>
            </a:r>
          </a:p>
        </p:txBody>
      </p:sp>
      <p:cxnSp>
        <p:nvCxnSpPr>
          <p:cNvPr id="64" name="Connecteur droit 63">
            <a:extLst>
              <a:ext uri="{FF2B5EF4-FFF2-40B4-BE49-F238E27FC236}">
                <a16:creationId xmlns:a16="http://schemas.microsoft.com/office/drawing/2014/main" id="{F36C0538-C847-9E4A-8BFA-A9F69BB619D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ounded Rectangle 2">
            <a:extLst>
              <a:ext uri="{FF2B5EF4-FFF2-40B4-BE49-F238E27FC236}">
                <a16:creationId xmlns:a16="http://schemas.microsoft.com/office/drawing/2014/main" id="{33913738-51CA-0344-AEEF-9B3119CE17AC}"/>
              </a:ext>
            </a:extLst>
          </p:cNvPr>
          <p:cNvSpPr/>
          <p:nvPr/>
        </p:nvSpPr>
        <p:spPr>
          <a:xfrm flipH="1">
            <a:off x="1450109" y="2255026"/>
            <a:ext cx="9587267" cy="210539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7" name="Rounded Rectangle 3">
            <a:extLst>
              <a:ext uri="{FF2B5EF4-FFF2-40B4-BE49-F238E27FC236}">
                <a16:creationId xmlns:a16="http://schemas.microsoft.com/office/drawing/2014/main" id="{655AA988-D911-304F-8C39-7E45BB7E5F04}"/>
              </a:ext>
            </a:extLst>
          </p:cNvPr>
          <p:cNvSpPr/>
          <p:nvPr/>
        </p:nvSpPr>
        <p:spPr>
          <a:xfrm flipH="1">
            <a:off x="2489720" y="2409471"/>
            <a:ext cx="7996182" cy="1796505"/>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nvGrpSpPr>
          <p:cNvPr id="39" name="Group 4">
            <a:extLst>
              <a:ext uri="{FF2B5EF4-FFF2-40B4-BE49-F238E27FC236}">
                <a16:creationId xmlns:a16="http://schemas.microsoft.com/office/drawing/2014/main" id="{5611DC2E-2D76-044D-B701-2C15EE3B8829}"/>
              </a:ext>
            </a:extLst>
          </p:cNvPr>
          <p:cNvGrpSpPr/>
          <p:nvPr/>
        </p:nvGrpSpPr>
        <p:grpSpPr>
          <a:xfrm>
            <a:off x="748224" y="2711762"/>
            <a:ext cx="1366502" cy="1191918"/>
            <a:chOff x="1043608" y="2309090"/>
            <a:chExt cx="970807" cy="846777"/>
          </a:xfrm>
        </p:grpSpPr>
        <p:sp>
          <p:nvSpPr>
            <p:cNvPr id="41" name="Oval 5">
              <a:extLst>
                <a:ext uri="{FF2B5EF4-FFF2-40B4-BE49-F238E27FC236}">
                  <a16:creationId xmlns:a16="http://schemas.microsoft.com/office/drawing/2014/main" id="{AF8122F8-C12B-5B48-A322-129F67A68664}"/>
                </a:ext>
              </a:extLst>
            </p:cNvPr>
            <p:cNvSpPr/>
            <p:nvPr/>
          </p:nvSpPr>
          <p:spPr>
            <a:xfrm>
              <a:off x="1043608" y="2309090"/>
              <a:ext cx="846777" cy="846777"/>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6">
              <a:extLst>
                <a:ext uri="{FF2B5EF4-FFF2-40B4-BE49-F238E27FC236}">
                  <a16:creationId xmlns:a16="http://schemas.microsoft.com/office/drawing/2014/main" id="{CDA7F704-ECC2-1C49-9A3A-CAFD313EE772}"/>
                </a:ext>
              </a:extLst>
            </p:cNvPr>
            <p:cNvSpPr/>
            <p:nvPr/>
          </p:nvSpPr>
          <p:spPr>
            <a:xfrm>
              <a:off x="1187624" y="2322949"/>
              <a:ext cx="826791" cy="82679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44" name="Rounded Rectangle 7">
            <a:extLst>
              <a:ext uri="{FF2B5EF4-FFF2-40B4-BE49-F238E27FC236}">
                <a16:creationId xmlns:a16="http://schemas.microsoft.com/office/drawing/2014/main" id="{2BBF3E39-EC5D-9B49-A312-F57EEBA5C18D}"/>
              </a:ext>
            </a:extLst>
          </p:cNvPr>
          <p:cNvSpPr/>
          <p:nvPr/>
        </p:nvSpPr>
        <p:spPr>
          <a:xfrm flipH="1" flipV="1">
            <a:off x="1450109" y="4373098"/>
            <a:ext cx="9587267" cy="21053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6" name="Rounded Rectangle 8">
            <a:extLst>
              <a:ext uri="{FF2B5EF4-FFF2-40B4-BE49-F238E27FC236}">
                <a16:creationId xmlns:a16="http://schemas.microsoft.com/office/drawing/2014/main" id="{2F5C38EA-6EB0-BD4A-B80E-00492C29C538}"/>
              </a:ext>
            </a:extLst>
          </p:cNvPr>
          <p:cNvSpPr/>
          <p:nvPr/>
        </p:nvSpPr>
        <p:spPr>
          <a:xfrm flipH="1" flipV="1">
            <a:off x="2489720" y="4527542"/>
            <a:ext cx="7996182" cy="1796505"/>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nvGrpSpPr>
          <p:cNvPr id="47" name="Group 9">
            <a:extLst>
              <a:ext uri="{FF2B5EF4-FFF2-40B4-BE49-F238E27FC236}">
                <a16:creationId xmlns:a16="http://schemas.microsoft.com/office/drawing/2014/main" id="{4E62AAA7-7ADD-D345-9608-E0F82773EE62}"/>
              </a:ext>
            </a:extLst>
          </p:cNvPr>
          <p:cNvGrpSpPr/>
          <p:nvPr/>
        </p:nvGrpSpPr>
        <p:grpSpPr>
          <a:xfrm flipV="1">
            <a:off x="748224" y="4829834"/>
            <a:ext cx="1366502" cy="1191918"/>
            <a:chOff x="1043608" y="2309090"/>
            <a:chExt cx="970807" cy="846777"/>
          </a:xfrm>
        </p:grpSpPr>
        <p:sp>
          <p:nvSpPr>
            <p:cNvPr id="48" name="Oval 10">
              <a:extLst>
                <a:ext uri="{FF2B5EF4-FFF2-40B4-BE49-F238E27FC236}">
                  <a16:creationId xmlns:a16="http://schemas.microsoft.com/office/drawing/2014/main" id="{05C07F2A-72D2-8940-A4F9-26A5AF586990}"/>
                </a:ext>
              </a:extLst>
            </p:cNvPr>
            <p:cNvSpPr/>
            <p:nvPr/>
          </p:nvSpPr>
          <p:spPr>
            <a:xfrm>
              <a:off x="1043608" y="2309090"/>
              <a:ext cx="846777" cy="846777"/>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11">
              <a:extLst>
                <a:ext uri="{FF2B5EF4-FFF2-40B4-BE49-F238E27FC236}">
                  <a16:creationId xmlns:a16="http://schemas.microsoft.com/office/drawing/2014/main" id="{E56B6C9B-91F5-604E-AC7E-C406B7FDC750}"/>
                </a:ext>
              </a:extLst>
            </p:cNvPr>
            <p:cNvSpPr/>
            <p:nvPr/>
          </p:nvSpPr>
          <p:spPr>
            <a:xfrm>
              <a:off x="1187624" y="2322949"/>
              <a:ext cx="826791" cy="82679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51" name="TextBox 12">
            <a:extLst>
              <a:ext uri="{FF2B5EF4-FFF2-40B4-BE49-F238E27FC236}">
                <a16:creationId xmlns:a16="http://schemas.microsoft.com/office/drawing/2014/main" id="{CD42EB33-B883-8141-AB90-00C190DE20BD}"/>
              </a:ext>
            </a:extLst>
          </p:cNvPr>
          <p:cNvSpPr txBox="1"/>
          <p:nvPr/>
        </p:nvSpPr>
        <p:spPr>
          <a:xfrm>
            <a:off x="1025971" y="3076890"/>
            <a:ext cx="1039613" cy="461665"/>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Traditional algorithm</a:t>
            </a:r>
          </a:p>
        </p:txBody>
      </p:sp>
      <p:sp>
        <p:nvSpPr>
          <p:cNvPr id="52" name="TextBox 13">
            <a:extLst>
              <a:ext uri="{FF2B5EF4-FFF2-40B4-BE49-F238E27FC236}">
                <a16:creationId xmlns:a16="http://schemas.microsoft.com/office/drawing/2014/main" id="{45EA94FF-D10D-1940-AE21-371BB7B166EA}"/>
              </a:ext>
            </a:extLst>
          </p:cNvPr>
          <p:cNvSpPr txBox="1"/>
          <p:nvPr/>
        </p:nvSpPr>
        <p:spPr>
          <a:xfrm>
            <a:off x="1025971" y="5194962"/>
            <a:ext cx="1039613" cy="461665"/>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ML based algorithm</a:t>
            </a:r>
          </a:p>
        </p:txBody>
      </p:sp>
      <p:sp>
        <p:nvSpPr>
          <p:cNvPr id="56" name="Rectangle 55">
            <a:extLst>
              <a:ext uri="{FF2B5EF4-FFF2-40B4-BE49-F238E27FC236}">
                <a16:creationId xmlns:a16="http://schemas.microsoft.com/office/drawing/2014/main" id="{8E9B5A9A-6F15-8540-A2CB-12620CB10144}"/>
              </a:ext>
            </a:extLst>
          </p:cNvPr>
          <p:cNvSpPr/>
          <p:nvPr/>
        </p:nvSpPr>
        <p:spPr>
          <a:xfrm>
            <a:off x="5012755" y="2501175"/>
            <a:ext cx="68958" cy="16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Rectangle 57">
            <a:extLst>
              <a:ext uri="{FF2B5EF4-FFF2-40B4-BE49-F238E27FC236}">
                <a16:creationId xmlns:a16="http://schemas.microsoft.com/office/drawing/2014/main" id="{574278C7-3EBD-F04D-B099-EBF925AAD115}"/>
              </a:ext>
            </a:extLst>
          </p:cNvPr>
          <p:cNvSpPr/>
          <p:nvPr/>
        </p:nvSpPr>
        <p:spPr>
          <a:xfrm>
            <a:off x="5012755" y="4578338"/>
            <a:ext cx="68958" cy="16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9" name="TextBox 18">
            <a:extLst>
              <a:ext uri="{FF2B5EF4-FFF2-40B4-BE49-F238E27FC236}">
                <a16:creationId xmlns:a16="http://schemas.microsoft.com/office/drawing/2014/main" id="{ED787FA6-F902-E34F-87D5-F5CAF8858A0C}"/>
              </a:ext>
            </a:extLst>
          </p:cNvPr>
          <p:cNvSpPr txBox="1"/>
          <p:nvPr/>
        </p:nvSpPr>
        <p:spPr>
          <a:xfrm>
            <a:off x="5259303" y="2568563"/>
            <a:ext cx="2136389"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Sampling based</a:t>
            </a:r>
            <a:endParaRPr lang="ko-KR" altLang="en-US" sz="1200" b="1" dirty="0">
              <a:solidFill>
                <a:schemeClr val="tx1">
                  <a:lumMod val="65000"/>
                  <a:lumOff val="35000"/>
                </a:schemeClr>
              </a:solidFill>
              <a:cs typeface="Arial" pitchFamily="34" charset="0"/>
            </a:endParaRPr>
          </a:p>
        </p:txBody>
      </p:sp>
      <p:sp>
        <p:nvSpPr>
          <p:cNvPr id="72" name="TextBox 21">
            <a:extLst>
              <a:ext uri="{FF2B5EF4-FFF2-40B4-BE49-F238E27FC236}">
                <a16:creationId xmlns:a16="http://schemas.microsoft.com/office/drawing/2014/main" id="{6541059C-BD2E-B24C-8BC2-39849F5DCA0E}"/>
              </a:ext>
            </a:extLst>
          </p:cNvPr>
          <p:cNvSpPr txBox="1"/>
          <p:nvPr/>
        </p:nvSpPr>
        <p:spPr>
          <a:xfrm>
            <a:off x="5222942" y="4779462"/>
            <a:ext cx="2011534"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Reinforcement Learning</a:t>
            </a:r>
            <a:endParaRPr lang="ko-KR" altLang="en-US" sz="1200" b="1" dirty="0">
              <a:solidFill>
                <a:schemeClr val="tx1">
                  <a:lumMod val="65000"/>
                  <a:lumOff val="35000"/>
                </a:schemeClr>
              </a:solidFill>
              <a:cs typeface="Arial" pitchFamily="34" charset="0"/>
            </a:endParaRPr>
          </a:p>
        </p:txBody>
      </p:sp>
      <p:sp>
        <p:nvSpPr>
          <p:cNvPr id="75" name="TextBox 24">
            <a:extLst>
              <a:ext uri="{FF2B5EF4-FFF2-40B4-BE49-F238E27FC236}">
                <a16:creationId xmlns:a16="http://schemas.microsoft.com/office/drawing/2014/main" id="{46480681-5ADF-434B-8E23-7F0854DE6155}"/>
              </a:ext>
            </a:extLst>
          </p:cNvPr>
          <p:cNvSpPr txBox="1"/>
          <p:nvPr/>
        </p:nvSpPr>
        <p:spPr>
          <a:xfrm>
            <a:off x="2901942" y="2627393"/>
            <a:ext cx="2136389"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Graph Search </a:t>
            </a:r>
            <a:endParaRPr lang="ko-KR" altLang="en-US" sz="1200" b="1" dirty="0">
              <a:solidFill>
                <a:schemeClr val="tx1">
                  <a:lumMod val="65000"/>
                  <a:lumOff val="35000"/>
                </a:schemeClr>
              </a:solidFill>
              <a:cs typeface="Arial" pitchFamily="34" charset="0"/>
            </a:endParaRPr>
          </a:p>
        </p:txBody>
      </p:sp>
      <p:sp>
        <p:nvSpPr>
          <p:cNvPr id="78" name="TextBox 27">
            <a:extLst>
              <a:ext uri="{FF2B5EF4-FFF2-40B4-BE49-F238E27FC236}">
                <a16:creationId xmlns:a16="http://schemas.microsoft.com/office/drawing/2014/main" id="{EB389981-10C5-3F48-87F8-F6E650F2B61B}"/>
              </a:ext>
            </a:extLst>
          </p:cNvPr>
          <p:cNvSpPr txBox="1"/>
          <p:nvPr/>
        </p:nvSpPr>
        <p:spPr>
          <a:xfrm>
            <a:off x="2816610" y="4779462"/>
            <a:ext cx="2221721"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Supervised Learning</a:t>
            </a:r>
            <a:endParaRPr lang="ko-KR" altLang="en-US" sz="1200" b="1" dirty="0">
              <a:solidFill>
                <a:schemeClr val="tx1">
                  <a:lumMod val="65000"/>
                  <a:lumOff val="35000"/>
                </a:schemeClr>
              </a:solidFill>
              <a:cs typeface="Arial" pitchFamily="34" charset="0"/>
            </a:endParaRPr>
          </a:p>
        </p:txBody>
      </p:sp>
      <p:sp>
        <p:nvSpPr>
          <p:cNvPr id="79" name="Rectangle 78">
            <a:extLst>
              <a:ext uri="{FF2B5EF4-FFF2-40B4-BE49-F238E27FC236}">
                <a16:creationId xmlns:a16="http://schemas.microsoft.com/office/drawing/2014/main" id="{46D11C98-53C2-FC42-AC5A-75C05EAD25EC}"/>
              </a:ext>
            </a:extLst>
          </p:cNvPr>
          <p:cNvSpPr/>
          <p:nvPr/>
        </p:nvSpPr>
        <p:spPr>
          <a:xfrm>
            <a:off x="7632964" y="2522795"/>
            <a:ext cx="68958" cy="16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79">
            <a:extLst>
              <a:ext uri="{FF2B5EF4-FFF2-40B4-BE49-F238E27FC236}">
                <a16:creationId xmlns:a16="http://schemas.microsoft.com/office/drawing/2014/main" id="{5F94A07B-B274-9A44-B287-86F9FD0CF589}"/>
              </a:ext>
            </a:extLst>
          </p:cNvPr>
          <p:cNvSpPr/>
          <p:nvPr/>
        </p:nvSpPr>
        <p:spPr>
          <a:xfrm>
            <a:off x="7626296" y="4610351"/>
            <a:ext cx="68958" cy="16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TextBox 24">
            <a:extLst>
              <a:ext uri="{FF2B5EF4-FFF2-40B4-BE49-F238E27FC236}">
                <a16:creationId xmlns:a16="http://schemas.microsoft.com/office/drawing/2014/main" id="{C1A9960F-693F-5A4F-90E3-61A12D95E650}"/>
              </a:ext>
            </a:extLst>
          </p:cNvPr>
          <p:cNvSpPr txBox="1"/>
          <p:nvPr/>
        </p:nvSpPr>
        <p:spPr>
          <a:xfrm>
            <a:off x="7915431" y="2573262"/>
            <a:ext cx="2136389"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Artificial Potential Field</a:t>
            </a:r>
            <a:endParaRPr lang="ko-KR" altLang="en-US" sz="1200" b="1" dirty="0">
              <a:solidFill>
                <a:schemeClr val="tx1">
                  <a:lumMod val="65000"/>
                  <a:lumOff val="35000"/>
                </a:schemeClr>
              </a:solidFill>
              <a:cs typeface="Arial" pitchFamily="34" charset="0"/>
            </a:endParaRPr>
          </a:p>
        </p:txBody>
      </p:sp>
      <p:sp>
        <p:nvSpPr>
          <p:cNvPr id="82" name="TextBox 21">
            <a:extLst>
              <a:ext uri="{FF2B5EF4-FFF2-40B4-BE49-F238E27FC236}">
                <a16:creationId xmlns:a16="http://schemas.microsoft.com/office/drawing/2014/main" id="{9A488D05-6379-B848-8C80-0392DF63DFA1}"/>
              </a:ext>
            </a:extLst>
          </p:cNvPr>
          <p:cNvSpPr txBox="1"/>
          <p:nvPr/>
        </p:nvSpPr>
        <p:spPr>
          <a:xfrm>
            <a:off x="7977858" y="4779462"/>
            <a:ext cx="2011534"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Policy Gradient</a:t>
            </a:r>
            <a:endParaRPr lang="ko-KR" altLang="en-US" sz="1200" b="1" dirty="0">
              <a:solidFill>
                <a:schemeClr val="tx1">
                  <a:lumMod val="65000"/>
                  <a:lumOff val="35000"/>
                </a:schemeClr>
              </a:solidFill>
              <a:cs typeface="Arial" pitchFamily="34" charset="0"/>
            </a:endParaRPr>
          </a:p>
        </p:txBody>
      </p:sp>
      <p:pic>
        <p:nvPicPr>
          <p:cNvPr id="12" name="Image 11">
            <a:extLst>
              <a:ext uri="{FF2B5EF4-FFF2-40B4-BE49-F238E27FC236}">
                <a16:creationId xmlns:a16="http://schemas.microsoft.com/office/drawing/2014/main" id="{F1CE18F4-9567-AE44-AA38-79FA1A94A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661" y="5031061"/>
            <a:ext cx="1342570" cy="1296274"/>
          </a:xfrm>
          <a:prstGeom prst="rect">
            <a:avLst/>
          </a:prstGeom>
        </p:spPr>
      </p:pic>
      <p:pic>
        <p:nvPicPr>
          <p:cNvPr id="14" name="Image 13">
            <a:extLst>
              <a:ext uri="{FF2B5EF4-FFF2-40B4-BE49-F238E27FC236}">
                <a16:creationId xmlns:a16="http://schemas.microsoft.com/office/drawing/2014/main" id="{9DE0616B-53D5-E343-8EB0-045B6EB7D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138" y="2856419"/>
            <a:ext cx="2361071" cy="1296274"/>
          </a:xfrm>
          <a:prstGeom prst="rect">
            <a:avLst/>
          </a:prstGeom>
        </p:spPr>
      </p:pic>
      <p:pic>
        <p:nvPicPr>
          <p:cNvPr id="16" name="Image 15">
            <a:extLst>
              <a:ext uri="{FF2B5EF4-FFF2-40B4-BE49-F238E27FC236}">
                <a16:creationId xmlns:a16="http://schemas.microsoft.com/office/drawing/2014/main" id="{8F28F4BF-0E97-6C4A-903C-D7F188D980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7764" y="2835917"/>
            <a:ext cx="1306529" cy="1296274"/>
          </a:xfrm>
          <a:prstGeom prst="rect">
            <a:avLst/>
          </a:prstGeom>
        </p:spPr>
      </p:pic>
      <p:pic>
        <p:nvPicPr>
          <p:cNvPr id="17" name="Image 16">
            <a:extLst>
              <a:ext uri="{FF2B5EF4-FFF2-40B4-BE49-F238E27FC236}">
                <a16:creationId xmlns:a16="http://schemas.microsoft.com/office/drawing/2014/main" id="{0073AB62-1664-AC40-A65A-C50B4872FFBF}"/>
              </a:ext>
            </a:extLst>
          </p:cNvPr>
          <p:cNvPicPr>
            <a:picLocks noChangeAspect="1"/>
          </p:cNvPicPr>
          <p:nvPr/>
        </p:nvPicPr>
        <p:blipFill>
          <a:blip r:embed="rId5"/>
          <a:stretch>
            <a:fillRect/>
          </a:stretch>
        </p:blipFill>
        <p:spPr>
          <a:xfrm>
            <a:off x="3028261" y="3003220"/>
            <a:ext cx="1417738" cy="1065519"/>
          </a:xfrm>
          <a:prstGeom prst="rect">
            <a:avLst/>
          </a:prstGeom>
        </p:spPr>
      </p:pic>
      <p:pic>
        <p:nvPicPr>
          <p:cNvPr id="18" name="Image 17">
            <a:extLst>
              <a:ext uri="{FF2B5EF4-FFF2-40B4-BE49-F238E27FC236}">
                <a16:creationId xmlns:a16="http://schemas.microsoft.com/office/drawing/2014/main" id="{D4741117-A6D4-264A-B116-2FABC89A4308}"/>
              </a:ext>
            </a:extLst>
          </p:cNvPr>
          <p:cNvPicPr>
            <a:picLocks noChangeAspect="1"/>
          </p:cNvPicPr>
          <p:nvPr/>
        </p:nvPicPr>
        <p:blipFill>
          <a:blip r:embed="rId6"/>
          <a:stretch>
            <a:fillRect/>
          </a:stretch>
        </p:blipFill>
        <p:spPr>
          <a:xfrm>
            <a:off x="2543592" y="5089969"/>
            <a:ext cx="2469163" cy="947187"/>
          </a:xfrm>
          <a:prstGeom prst="rect">
            <a:avLst/>
          </a:prstGeom>
        </p:spPr>
      </p:pic>
      <p:pic>
        <p:nvPicPr>
          <p:cNvPr id="20" name="Image 19">
            <a:extLst>
              <a:ext uri="{FF2B5EF4-FFF2-40B4-BE49-F238E27FC236}">
                <a16:creationId xmlns:a16="http://schemas.microsoft.com/office/drawing/2014/main" id="{45C60C75-3B38-3946-BA97-31FDAFC9FA18}"/>
              </a:ext>
            </a:extLst>
          </p:cNvPr>
          <p:cNvPicPr>
            <a:picLocks noChangeAspect="1"/>
          </p:cNvPicPr>
          <p:nvPr/>
        </p:nvPicPr>
        <p:blipFill>
          <a:blip r:embed="rId7"/>
          <a:stretch>
            <a:fillRect/>
          </a:stretch>
        </p:blipFill>
        <p:spPr>
          <a:xfrm>
            <a:off x="7869326" y="5031061"/>
            <a:ext cx="2442503" cy="1278534"/>
          </a:xfrm>
          <a:prstGeom prst="rect">
            <a:avLst/>
          </a:prstGeom>
        </p:spPr>
      </p:pic>
      <p:sp>
        <p:nvSpPr>
          <p:cNvPr id="36" name="ZoneTexte 35">
            <a:extLst>
              <a:ext uri="{FF2B5EF4-FFF2-40B4-BE49-F238E27FC236}">
                <a16:creationId xmlns:a16="http://schemas.microsoft.com/office/drawing/2014/main" id="{B77F5087-980C-0D42-B937-0914AB305AD4}"/>
              </a:ext>
            </a:extLst>
          </p:cNvPr>
          <p:cNvSpPr txBox="1"/>
          <p:nvPr/>
        </p:nvSpPr>
        <p:spPr>
          <a:xfrm>
            <a:off x="11700000" y="6480000"/>
            <a:ext cx="360000" cy="360000"/>
          </a:xfrm>
          <a:prstGeom prst="rect">
            <a:avLst/>
          </a:prstGeom>
          <a:noFill/>
        </p:spPr>
        <p:txBody>
          <a:bodyPr wrap="square" rtlCol="0">
            <a:noAutofit/>
          </a:bodyPr>
          <a:lstStyle/>
          <a:p>
            <a:r>
              <a:rPr lang="fr-FR" dirty="0">
                <a:solidFill>
                  <a:schemeClr val="tx1">
                    <a:lumMod val="75000"/>
                    <a:lumOff val="25000"/>
                  </a:schemeClr>
                </a:solidFill>
              </a:rPr>
              <a:t>5</a:t>
            </a:r>
          </a:p>
        </p:txBody>
      </p:sp>
      <p:sp>
        <p:nvSpPr>
          <p:cNvPr id="45" name="TextBox 107">
            <a:extLst>
              <a:ext uri="{FF2B5EF4-FFF2-40B4-BE49-F238E27FC236}">
                <a16:creationId xmlns:a16="http://schemas.microsoft.com/office/drawing/2014/main" id="{1C6E61B5-66DE-0B40-97AC-EE3184938085}"/>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50" name="TextBox 107">
            <a:extLst>
              <a:ext uri="{FF2B5EF4-FFF2-40B4-BE49-F238E27FC236}">
                <a16:creationId xmlns:a16="http://schemas.microsoft.com/office/drawing/2014/main" id="{4E0FDA2F-E933-A048-AD50-3000A79C8B44}"/>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57" name="TextBox 107">
            <a:extLst>
              <a:ext uri="{FF2B5EF4-FFF2-40B4-BE49-F238E27FC236}">
                <a16:creationId xmlns:a16="http://schemas.microsoft.com/office/drawing/2014/main" id="{C6AE8DEC-1911-2D40-8F80-8C2126A7AD6F}"/>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
        <p:nvSpPr>
          <p:cNvPr id="59" name="Text Placeholder 1">
            <a:extLst>
              <a:ext uri="{FF2B5EF4-FFF2-40B4-BE49-F238E27FC236}">
                <a16:creationId xmlns:a16="http://schemas.microsoft.com/office/drawing/2014/main" id="{EBA82065-6FAA-3A42-9D9A-F1BD1EABFF26}"/>
              </a:ext>
            </a:extLst>
          </p:cNvPr>
          <p:cNvSpPr txBox="1">
            <a:spLocks/>
          </p:cNvSpPr>
          <p:nvPr/>
        </p:nvSpPr>
        <p:spPr>
          <a:xfrm>
            <a:off x="-1249610" y="837353"/>
            <a:ext cx="48826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Introduction</a:t>
            </a:r>
          </a:p>
        </p:txBody>
      </p:sp>
    </p:spTree>
    <p:extLst>
      <p:ext uri="{BB962C8B-B14F-4D97-AF65-F5344CB8AC3E}">
        <p14:creationId xmlns:p14="http://schemas.microsoft.com/office/powerpoint/2010/main" val="5001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2" grpId="0"/>
      <p:bldP spid="75" grpId="0"/>
      <p:bldP spid="78" grpId="0"/>
      <p:bldP spid="81" grpId="0"/>
      <p:bldP spid="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020592"/>
            <a:ext cx="11573197" cy="724247"/>
          </a:xfrm>
        </p:spPr>
        <p:txBody>
          <a:bodyPr/>
          <a:lstStyle/>
          <a:p>
            <a:r>
              <a:rPr lang="en-US" sz="2500" dirty="0"/>
              <a:t>4. Reinforcement Learning Projects</a:t>
            </a:r>
          </a:p>
        </p:txBody>
      </p:sp>
      <p:sp>
        <p:nvSpPr>
          <p:cNvPr id="3" name="Freeform 70">
            <a:extLst>
              <a:ext uri="{FF2B5EF4-FFF2-40B4-BE49-F238E27FC236}">
                <a16:creationId xmlns:a16="http://schemas.microsoft.com/office/drawing/2014/main" id="{669643AD-28CB-419B-BEE6-06CDB25C1ACF}"/>
              </a:ext>
            </a:extLst>
          </p:cNvPr>
          <p:cNvSpPr/>
          <p:nvPr/>
        </p:nvSpPr>
        <p:spPr>
          <a:xfrm rot="10800000">
            <a:off x="6984683" y="5438691"/>
            <a:ext cx="944322" cy="688820"/>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Freeform 29">
            <a:extLst>
              <a:ext uri="{FF2B5EF4-FFF2-40B4-BE49-F238E27FC236}">
                <a16:creationId xmlns:a16="http://schemas.microsoft.com/office/drawing/2014/main" id="{3807A97E-0BAD-470C-AADC-14F20B8D006F}"/>
              </a:ext>
            </a:extLst>
          </p:cNvPr>
          <p:cNvSpPr/>
          <p:nvPr/>
        </p:nvSpPr>
        <p:spPr>
          <a:xfrm>
            <a:off x="4357090" y="2838806"/>
            <a:ext cx="909611"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06433859-D176-46A4-AF50-510090AA5349}"/>
              </a:ext>
            </a:extLst>
          </p:cNvPr>
          <p:cNvSpPr/>
          <p:nvPr/>
        </p:nvSpPr>
        <p:spPr>
          <a:xfrm>
            <a:off x="4870054" y="3242674"/>
            <a:ext cx="2460744" cy="2460744"/>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5">
            <a:extLst>
              <a:ext uri="{FF2B5EF4-FFF2-40B4-BE49-F238E27FC236}">
                <a16:creationId xmlns:a16="http://schemas.microsoft.com/office/drawing/2014/main" id="{D03913B7-0476-47DE-9BC6-E417EC8FF246}"/>
              </a:ext>
            </a:extLst>
          </p:cNvPr>
          <p:cNvSpPr/>
          <p:nvPr/>
        </p:nvSpPr>
        <p:spPr>
          <a:xfrm>
            <a:off x="5116130" y="3488750"/>
            <a:ext cx="1968594" cy="1968594"/>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0D21D841-BA0C-4161-9F7F-0D72BE8D3A34}"/>
              </a:ext>
            </a:extLst>
          </p:cNvPr>
          <p:cNvSpPr/>
          <p:nvPr/>
        </p:nvSpPr>
        <p:spPr>
          <a:xfrm>
            <a:off x="6787120" y="3359382"/>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8">
            <a:extLst>
              <a:ext uri="{FF2B5EF4-FFF2-40B4-BE49-F238E27FC236}">
                <a16:creationId xmlns:a16="http://schemas.microsoft.com/office/drawing/2014/main" id="{3CC6D5E0-D1B6-4507-9DD2-99814B3785D7}"/>
              </a:ext>
            </a:extLst>
          </p:cNvPr>
          <p:cNvSpPr/>
          <p:nvPr/>
        </p:nvSpPr>
        <p:spPr>
          <a:xfrm>
            <a:off x="6787120" y="5149894"/>
            <a:ext cx="416686" cy="416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B084F28C-6F93-4038-A31D-2F85AA47D6B8}"/>
              </a:ext>
            </a:extLst>
          </p:cNvPr>
          <p:cNvSpPr/>
          <p:nvPr/>
        </p:nvSpPr>
        <p:spPr>
          <a:xfrm>
            <a:off x="5033564" y="5149893"/>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Oval 10">
            <a:extLst>
              <a:ext uri="{FF2B5EF4-FFF2-40B4-BE49-F238E27FC236}">
                <a16:creationId xmlns:a16="http://schemas.microsoft.com/office/drawing/2014/main" id="{5FE4D8B2-17E1-4FC8-8369-33FB502822F7}"/>
              </a:ext>
            </a:extLst>
          </p:cNvPr>
          <p:cNvSpPr/>
          <p:nvPr/>
        </p:nvSpPr>
        <p:spPr>
          <a:xfrm>
            <a:off x="5033564" y="3359383"/>
            <a:ext cx="416686" cy="4166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Oval 18">
            <a:extLst>
              <a:ext uri="{FF2B5EF4-FFF2-40B4-BE49-F238E27FC236}">
                <a16:creationId xmlns:a16="http://schemas.microsoft.com/office/drawing/2014/main" id="{6A11CE4C-F028-4924-A56C-634C74796614}"/>
              </a:ext>
            </a:extLst>
          </p:cNvPr>
          <p:cNvSpPr/>
          <p:nvPr/>
        </p:nvSpPr>
        <p:spPr>
          <a:xfrm>
            <a:off x="2819564" y="4863697"/>
            <a:ext cx="1635957" cy="166281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6" name="Freeform 71">
            <a:extLst>
              <a:ext uri="{FF2B5EF4-FFF2-40B4-BE49-F238E27FC236}">
                <a16:creationId xmlns:a16="http://schemas.microsoft.com/office/drawing/2014/main" id="{E5515D56-FF7C-4753-A229-DBC8175229AF}"/>
              </a:ext>
            </a:extLst>
          </p:cNvPr>
          <p:cNvSpPr/>
          <p:nvPr/>
        </p:nvSpPr>
        <p:spPr>
          <a:xfrm rot="10800000" flipV="1">
            <a:off x="7021573" y="2842632"/>
            <a:ext cx="907432"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7" name="Freeform 72">
            <a:extLst>
              <a:ext uri="{FF2B5EF4-FFF2-40B4-BE49-F238E27FC236}">
                <a16:creationId xmlns:a16="http://schemas.microsoft.com/office/drawing/2014/main" id="{ED416515-5222-43C8-A1CF-39DA156D4248}"/>
              </a:ext>
            </a:extLst>
          </p:cNvPr>
          <p:cNvSpPr/>
          <p:nvPr/>
        </p:nvSpPr>
        <p:spPr>
          <a:xfrm flipV="1">
            <a:off x="4357090" y="5401818"/>
            <a:ext cx="909612" cy="725694"/>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9" name="Rounded Rectangle 53">
            <a:extLst>
              <a:ext uri="{FF2B5EF4-FFF2-40B4-BE49-F238E27FC236}">
                <a16:creationId xmlns:a16="http://schemas.microsoft.com/office/drawing/2014/main" id="{5FF2CE6B-B1F8-45B2-98B4-E731A3B6ECDE}"/>
              </a:ext>
            </a:extLst>
          </p:cNvPr>
          <p:cNvSpPr/>
          <p:nvPr/>
        </p:nvSpPr>
        <p:spPr>
          <a:xfrm>
            <a:off x="9879473" y="2044931"/>
            <a:ext cx="2291800" cy="1229244"/>
          </a:xfrm>
          <a:custGeom>
            <a:avLst/>
            <a:gdLst/>
            <a:ahLst/>
            <a:cxnLst/>
            <a:rect l="l" t="t" r="r" b="b"/>
            <a:pathLst>
              <a:path w="2623756" h="1619848">
                <a:moveTo>
                  <a:pt x="187935" y="0"/>
                </a:moveTo>
                <a:lnTo>
                  <a:pt x="2623756" y="0"/>
                </a:lnTo>
                <a:lnTo>
                  <a:pt x="2623756" y="1619848"/>
                </a:lnTo>
                <a:lnTo>
                  <a:pt x="187935" y="1619848"/>
                </a:lnTo>
                <a:cubicBezTo>
                  <a:pt x="84141" y="1619848"/>
                  <a:pt x="0" y="1535707"/>
                  <a:pt x="0" y="1431913"/>
                </a:cubicBezTo>
                <a:lnTo>
                  <a:pt x="0" y="187935"/>
                </a:lnTo>
                <a:cubicBezTo>
                  <a:pt x="0" y="84141"/>
                  <a:pt x="84141" y="0"/>
                  <a:pt x="187935"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cy-GB" altLang="ko-KR" sz="1000" dirty="0">
              <a:solidFill>
                <a:schemeClr val="tx1">
                  <a:lumMod val="50000"/>
                  <a:lumOff val="50000"/>
                </a:schemeClr>
              </a:solidFill>
            </a:endParaRPr>
          </a:p>
          <a:p>
            <a:pPr algn="ctr"/>
            <a:endParaRPr lang="cy-GB" altLang="ko-KR" sz="1000" dirty="0">
              <a:solidFill>
                <a:schemeClr val="tx1">
                  <a:lumMod val="50000"/>
                  <a:lumOff val="50000"/>
                </a:schemeClr>
              </a:solidFill>
            </a:endParaRPr>
          </a:p>
          <a:p>
            <a:pPr algn="ctr"/>
            <a:endParaRPr lang="cy-GB" altLang="ko-KR" sz="1000" dirty="0">
              <a:solidFill>
                <a:schemeClr val="tx1">
                  <a:lumMod val="50000"/>
                  <a:lumOff val="50000"/>
                </a:schemeClr>
              </a:solidFill>
            </a:endParaRPr>
          </a:p>
          <a:p>
            <a:r>
              <a:rPr lang="cy-GB" altLang="ko-KR" sz="1000" dirty="0">
                <a:solidFill>
                  <a:schemeClr val="tx1">
                    <a:lumMod val="50000"/>
                    <a:lumOff val="50000"/>
                  </a:schemeClr>
                </a:solidFill>
              </a:rPr>
              <a:t>The project of fetch is to develop environment for a robot arm to reach, pick, pick and place and slide objects with RL</a:t>
            </a:r>
          </a:p>
          <a:p>
            <a:pPr algn="ctr"/>
            <a:r>
              <a:rPr lang="cy-GB" altLang="ko-KR" sz="2700" dirty="0"/>
              <a:t> </a:t>
            </a:r>
          </a:p>
        </p:txBody>
      </p:sp>
      <p:sp>
        <p:nvSpPr>
          <p:cNvPr id="30" name="Rounded Rectangle 12">
            <a:extLst>
              <a:ext uri="{FF2B5EF4-FFF2-40B4-BE49-F238E27FC236}">
                <a16:creationId xmlns:a16="http://schemas.microsoft.com/office/drawing/2014/main" id="{7BF84A42-6D35-49BF-A757-AF4BB25C674F}"/>
              </a:ext>
            </a:extLst>
          </p:cNvPr>
          <p:cNvSpPr/>
          <p:nvPr/>
        </p:nvSpPr>
        <p:spPr>
          <a:xfrm>
            <a:off x="34483" y="2044931"/>
            <a:ext cx="2278122" cy="1229244"/>
          </a:xfrm>
          <a:custGeom>
            <a:avLst/>
            <a:gdLst/>
            <a:ahLst/>
            <a:cxnLst/>
            <a:rect l="l" t="t" r="r" b="b"/>
            <a:pathLst>
              <a:path w="2543162" h="1619848">
                <a:moveTo>
                  <a:pt x="7407" y="0"/>
                </a:moveTo>
                <a:lnTo>
                  <a:pt x="2355227" y="0"/>
                </a:lnTo>
                <a:cubicBezTo>
                  <a:pt x="2459021" y="0"/>
                  <a:pt x="2543162" y="84141"/>
                  <a:pt x="2543162" y="187935"/>
                </a:cubicBezTo>
                <a:lnTo>
                  <a:pt x="2543162" y="1431913"/>
                </a:lnTo>
                <a:cubicBezTo>
                  <a:pt x="2543162" y="1535707"/>
                  <a:pt x="2459021" y="1619848"/>
                  <a:pt x="2355227" y="1619848"/>
                </a:cubicBezTo>
                <a:lnTo>
                  <a:pt x="7407" y="1619848"/>
                </a:lnTo>
                <a:lnTo>
                  <a:pt x="0" y="1619102"/>
                </a:lnTo>
                <a:lnTo>
                  <a:pt x="0" y="747"/>
                </a:lnTo>
                <a:cubicBezTo>
                  <a:pt x="2442" y="48"/>
                  <a:pt x="4919" y="0"/>
                  <a:pt x="7407"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000" dirty="0">
                <a:solidFill>
                  <a:schemeClr val="tx1">
                    <a:lumMod val="50000"/>
                    <a:lumOff val="50000"/>
                  </a:schemeClr>
                </a:solidFill>
              </a:rPr>
              <a:t>This was initialize by the shadow robot company and aim to give all the necessary tools to grasp a ball a verify the quality of the grasping through RL </a:t>
            </a:r>
          </a:p>
        </p:txBody>
      </p:sp>
      <p:sp>
        <p:nvSpPr>
          <p:cNvPr id="32" name="Rectangle 31">
            <a:extLst>
              <a:ext uri="{FF2B5EF4-FFF2-40B4-BE49-F238E27FC236}">
                <a16:creationId xmlns:a16="http://schemas.microsoft.com/office/drawing/2014/main" id="{96BB22C7-B974-4860-9B6A-1A5E3A0AAEAA}"/>
              </a:ext>
            </a:extLst>
          </p:cNvPr>
          <p:cNvSpPr/>
          <p:nvPr/>
        </p:nvSpPr>
        <p:spPr>
          <a:xfrm>
            <a:off x="-530853" y="2042610"/>
            <a:ext cx="2460744" cy="276999"/>
          </a:xfrm>
          <a:prstGeom prst="rect">
            <a:avLst/>
          </a:prstGeom>
        </p:spPr>
        <p:txBody>
          <a:bodyPr wrap="square">
            <a:spAutoFit/>
          </a:bodyPr>
          <a:lstStyle/>
          <a:p>
            <a:pPr algn="r"/>
            <a:r>
              <a:rPr lang="en-US" altLang="ko-KR" sz="1200" dirty="0">
                <a:solidFill>
                  <a:schemeClr val="tx1">
                    <a:lumMod val="65000"/>
                    <a:lumOff val="35000"/>
                  </a:schemeClr>
                </a:solidFill>
                <a:cs typeface="Arial" pitchFamily="34" charset="0"/>
              </a:rPr>
              <a:t>Smart Grasping Sandbox</a:t>
            </a:r>
          </a:p>
        </p:txBody>
      </p:sp>
      <p:sp>
        <p:nvSpPr>
          <p:cNvPr id="36" name="Rectangle 35">
            <a:extLst>
              <a:ext uri="{FF2B5EF4-FFF2-40B4-BE49-F238E27FC236}">
                <a16:creationId xmlns:a16="http://schemas.microsoft.com/office/drawing/2014/main" id="{EE1E9700-2485-40C4-85F0-D2A37111BC9F}"/>
              </a:ext>
            </a:extLst>
          </p:cNvPr>
          <p:cNvSpPr/>
          <p:nvPr/>
        </p:nvSpPr>
        <p:spPr>
          <a:xfrm>
            <a:off x="9893740" y="2114378"/>
            <a:ext cx="2460745" cy="276999"/>
          </a:xfrm>
          <a:prstGeom prst="rect">
            <a:avLst/>
          </a:prstGeom>
        </p:spPr>
        <p:txBody>
          <a:bodyPr wrap="square">
            <a:spAutoFit/>
          </a:bodyPr>
          <a:lstStyle/>
          <a:p>
            <a:r>
              <a:rPr lang="en-US" altLang="ko-KR" sz="1200" dirty="0">
                <a:solidFill>
                  <a:schemeClr val="tx1">
                    <a:lumMod val="65000"/>
                    <a:lumOff val="35000"/>
                  </a:schemeClr>
                </a:solidFill>
                <a:cs typeface="Arial" pitchFamily="34" charset="0"/>
              </a:rPr>
              <a:t>Fetch</a:t>
            </a:r>
          </a:p>
        </p:txBody>
      </p:sp>
      <p:sp>
        <p:nvSpPr>
          <p:cNvPr id="45" name="Rounded Rectangle 53">
            <a:extLst>
              <a:ext uri="{FF2B5EF4-FFF2-40B4-BE49-F238E27FC236}">
                <a16:creationId xmlns:a16="http://schemas.microsoft.com/office/drawing/2014/main" id="{ADC2978F-A98F-0E47-B257-3ED3B5426D88}"/>
              </a:ext>
            </a:extLst>
          </p:cNvPr>
          <p:cNvSpPr/>
          <p:nvPr/>
        </p:nvSpPr>
        <p:spPr>
          <a:xfrm>
            <a:off x="9879473" y="5295076"/>
            <a:ext cx="2312527" cy="1229244"/>
          </a:xfrm>
          <a:custGeom>
            <a:avLst/>
            <a:gdLst/>
            <a:ahLst/>
            <a:cxnLst/>
            <a:rect l="l" t="t" r="r" b="b"/>
            <a:pathLst>
              <a:path w="2623756" h="1619848">
                <a:moveTo>
                  <a:pt x="187935" y="0"/>
                </a:moveTo>
                <a:lnTo>
                  <a:pt x="2623756" y="0"/>
                </a:lnTo>
                <a:lnTo>
                  <a:pt x="2623756" y="1619848"/>
                </a:lnTo>
                <a:lnTo>
                  <a:pt x="187935" y="1619848"/>
                </a:lnTo>
                <a:cubicBezTo>
                  <a:pt x="84141" y="1619848"/>
                  <a:pt x="0" y="1535707"/>
                  <a:pt x="0" y="1431913"/>
                </a:cubicBezTo>
                <a:lnTo>
                  <a:pt x="0" y="187935"/>
                </a:lnTo>
                <a:cubicBezTo>
                  <a:pt x="0" y="84141"/>
                  <a:pt x="84141" y="0"/>
                  <a:pt x="187935"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altLang="ko-KR" sz="1000" dirty="0">
              <a:solidFill>
                <a:schemeClr val="tx1">
                  <a:lumMod val="50000"/>
                  <a:lumOff val="50000"/>
                </a:schemeClr>
              </a:solidFill>
            </a:endParaRPr>
          </a:p>
          <a:p>
            <a:r>
              <a:rPr lang="en-GB" altLang="ko-KR" sz="1000" dirty="0">
                <a:solidFill>
                  <a:schemeClr val="tx1">
                    <a:lumMod val="50000"/>
                    <a:lumOff val="50000"/>
                  </a:schemeClr>
                </a:solidFill>
              </a:rPr>
              <a:t>RoboGym is a toolkit develop for the use of the UR10 and MiR100 with OpenAi Gym. The main idea is to ease the use of Deep RL and its implementation in the real world</a:t>
            </a:r>
          </a:p>
        </p:txBody>
      </p:sp>
      <p:sp>
        <p:nvSpPr>
          <p:cNvPr id="50" name="Rectangle 49">
            <a:extLst>
              <a:ext uri="{FF2B5EF4-FFF2-40B4-BE49-F238E27FC236}">
                <a16:creationId xmlns:a16="http://schemas.microsoft.com/office/drawing/2014/main" id="{379F50D6-C07C-4649-A7EF-0C5039388E33}"/>
              </a:ext>
            </a:extLst>
          </p:cNvPr>
          <p:cNvSpPr/>
          <p:nvPr/>
        </p:nvSpPr>
        <p:spPr>
          <a:xfrm>
            <a:off x="9869188" y="5311252"/>
            <a:ext cx="2460745" cy="276999"/>
          </a:xfrm>
          <a:prstGeom prst="rect">
            <a:avLst/>
          </a:prstGeom>
        </p:spPr>
        <p:txBody>
          <a:bodyPr wrap="square">
            <a:spAutoFit/>
          </a:bodyPr>
          <a:lstStyle/>
          <a:p>
            <a:r>
              <a:rPr lang="en-US" altLang="ko-KR" sz="1200" dirty="0">
                <a:solidFill>
                  <a:schemeClr val="tx1">
                    <a:lumMod val="65000"/>
                    <a:lumOff val="35000"/>
                  </a:schemeClr>
                </a:solidFill>
                <a:cs typeface="Arial" pitchFamily="34" charset="0"/>
              </a:rPr>
              <a:t>RoboGym</a:t>
            </a:r>
          </a:p>
        </p:txBody>
      </p:sp>
      <p:sp>
        <p:nvSpPr>
          <p:cNvPr id="53" name="Rounded Rectangle 12">
            <a:extLst>
              <a:ext uri="{FF2B5EF4-FFF2-40B4-BE49-F238E27FC236}">
                <a16:creationId xmlns:a16="http://schemas.microsoft.com/office/drawing/2014/main" id="{EC52D2DE-F629-A54B-9CD6-2FFCD0F6DA3B}"/>
              </a:ext>
            </a:extLst>
          </p:cNvPr>
          <p:cNvSpPr/>
          <p:nvPr/>
        </p:nvSpPr>
        <p:spPr>
          <a:xfrm>
            <a:off x="-1619" y="5265154"/>
            <a:ext cx="2278122" cy="1229244"/>
          </a:xfrm>
          <a:custGeom>
            <a:avLst/>
            <a:gdLst/>
            <a:ahLst/>
            <a:cxnLst/>
            <a:rect l="l" t="t" r="r" b="b"/>
            <a:pathLst>
              <a:path w="2543162" h="1619848">
                <a:moveTo>
                  <a:pt x="7407" y="0"/>
                </a:moveTo>
                <a:lnTo>
                  <a:pt x="2355227" y="0"/>
                </a:lnTo>
                <a:cubicBezTo>
                  <a:pt x="2459021" y="0"/>
                  <a:pt x="2543162" y="84141"/>
                  <a:pt x="2543162" y="187935"/>
                </a:cubicBezTo>
                <a:lnTo>
                  <a:pt x="2543162" y="1431913"/>
                </a:lnTo>
                <a:cubicBezTo>
                  <a:pt x="2543162" y="1535707"/>
                  <a:pt x="2459021" y="1619848"/>
                  <a:pt x="2355227" y="1619848"/>
                </a:cubicBezTo>
                <a:lnTo>
                  <a:pt x="7407" y="1619848"/>
                </a:lnTo>
                <a:lnTo>
                  <a:pt x="0" y="1619102"/>
                </a:lnTo>
                <a:lnTo>
                  <a:pt x="0" y="747"/>
                </a:lnTo>
                <a:cubicBezTo>
                  <a:pt x="2442" y="48"/>
                  <a:pt x="4919" y="0"/>
                  <a:pt x="7407"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altLang="ko-KR" sz="1000" dirty="0">
                <a:solidFill>
                  <a:schemeClr val="tx1">
                    <a:lumMod val="50000"/>
                    <a:lumOff val="50000"/>
                  </a:schemeClr>
                </a:solidFill>
              </a:rPr>
              <a:t>The goal of the robot which is a UR5 is to reach a target using RL. The environment used is MUJOCO</a:t>
            </a:r>
          </a:p>
        </p:txBody>
      </p:sp>
      <p:sp>
        <p:nvSpPr>
          <p:cNvPr id="54" name="Rectangle 53">
            <a:extLst>
              <a:ext uri="{FF2B5EF4-FFF2-40B4-BE49-F238E27FC236}">
                <a16:creationId xmlns:a16="http://schemas.microsoft.com/office/drawing/2014/main" id="{9E873E48-6D75-4149-99B7-FDF879E60EA7}"/>
              </a:ext>
            </a:extLst>
          </p:cNvPr>
          <p:cNvSpPr/>
          <p:nvPr/>
        </p:nvSpPr>
        <p:spPr>
          <a:xfrm>
            <a:off x="-1287286" y="5318844"/>
            <a:ext cx="2460744" cy="276999"/>
          </a:xfrm>
          <a:prstGeom prst="rect">
            <a:avLst/>
          </a:prstGeom>
        </p:spPr>
        <p:txBody>
          <a:bodyPr wrap="square">
            <a:spAutoFit/>
          </a:bodyPr>
          <a:lstStyle/>
          <a:p>
            <a:pPr algn="r"/>
            <a:r>
              <a:rPr lang="en-US" altLang="ko-KR" sz="1200" dirty="0">
                <a:solidFill>
                  <a:schemeClr val="tx1">
                    <a:lumMod val="65000"/>
                    <a:lumOff val="35000"/>
                  </a:schemeClr>
                </a:solidFill>
                <a:cs typeface="Arial" pitchFamily="34" charset="0"/>
              </a:rPr>
              <a:t>UR5 in Mujoco</a:t>
            </a:r>
          </a:p>
        </p:txBody>
      </p:sp>
      <p:pic>
        <p:nvPicPr>
          <p:cNvPr id="38" name="Image 37">
            <a:extLst>
              <a:ext uri="{FF2B5EF4-FFF2-40B4-BE49-F238E27FC236}">
                <a16:creationId xmlns:a16="http://schemas.microsoft.com/office/drawing/2014/main" id="{8B4131BD-B8A8-5E48-AB8D-EC604796C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441" y="5057824"/>
            <a:ext cx="1321446" cy="1291187"/>
          </a:xfrm>
          <a:prstGeom prst="ellipse">
            <a:avLst/>
          </a:prstGeom>
        </p:spPr>
      </p:pic>
      <p:sp>
        <p:nvSpPr>
          <p:cNvPr id="55" name="Oval 18">
            <a:extLst>
              <a:ext uri="{FF2B5EF4-FFF2-40B4-BE49-F238E27FC236}">
                <a16:creationId xmlns:a16="http://schemas.microsoft.com/office/drawing/2014/main" id="{1B50FA84-BBC1-874B-8475-80A8102A458B}"/>
              </a:ext>
            </a:extLst>
          </p:cNvPr>
          <p:cNvSpPr/>
          <p:nvPr/>
        </p:nvSpPr>
        <p:spPr>
          <a:xfrm>
            <a:off x="2721693" y="2022630"/>
            <a:ext cx="1635957" cy="166281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Oval 18">
            <a:extLst>
              <a:ext uri="{FF2B5EF4-FFF2-40B4-BE49-F238E27FC236}">
                <a16:creationId xmlns:a16="http://schemas.microsoft.com/office/drawing/2014/main" id="{0A1E7D5C-6C03-404F-B33A-39D705226EA0}"/>
              </a:ext>
            </a:extLst>
          </p:cNvPr>
          <p:cNvSpPr/>
          <p:nvPr/>
        </p:nvSpPr>
        <p:spPr>
          <a:xfrm>
            <a:off x="7929014" y="2003436"/>
            <a:ext cx="1635957" cy="166281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9" name="Oval 18">
            <a:extLst>
              <a:ext uri="{FF2B5EF4-FFF2-40B4-BE49-F238E27FC236}">
                <a16:creationId xmlns:a16="http://schemas.microsoft.com/office/drawing/2014/main" id="{E2F917C5-67C7-104B-986A-CFC05B347879}"/>
              </a:ext>
            </a:extLst>
          </p:cNvPr>
          <p:cNvSpPr/>
          <p:nvPr/>
        </p:nvSpPr>
        <p:spPr>
          <a:xfrm>
            <a:off x="7834047" y="4921134"/>
            <a:ext cx="1635957" cy="166281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pic>
        <p:nvPicPr>
          <p:cNvPr id="40" name="Image 39">
            <a:extLst>
              <a:ext uri="{FF2B5EF4-FFF2-40B4-BE49-F238E27FC236}">
                <a16:creationId xmlns:a16="http://schemas.microsoft.com/office/drawing/2014/main" id="{652A0732-AD55-FF42-8467-591C379C97FC}"/>
              </a:ext>
            </a:extLst>
          </p:cNvPr>
          <p:cNvPicPr>
            <a:picLocks noChangeAspect="1"/>
          </p:cNvPicPr>
          <p:nvPr/>
        </p:nvPicPr>
        <p:blipFill rotWithShape="1">
          <a:blip r:embed="rId3">
            <a:extLst>
              <a:ext uri="{28A0092B-C50C-407E-A947-70E740481C1C}">
                <a14:useLocalDpi xmlns:a14="http://schemas.microsoft.com/office/drawing/2010/main" val="0"/>
              </a:ext>
            </a:extLst>
          </a:blip>
          <a:srcRect l="16411" t="-1116" r="11348" b="1116"/>
          <a:stretch/>
        </p:blipFill>
        <p:spPr>
          <a:xfrm>
            <a:off x="8052280" y="2114378"/>
            <a:ext cx="1422673" cy="1465825"/>
          </a:xfrm>
          <a:prstGeom prst="ellipse">
            <a:avLst/>
          </a:prstGeom>
        </p:spPr>
      </p:pic>
      <p:pic>
        <p:nvPicPr>
          <p:cNvPr id="42" name="Image 41">
            <a:extLst>
              <a:ext uri="{FF2B5EF4-FFF2-40B4-BE49-F238E27FC236}">
                <a16:creationId xmlns:a16="http://schemas.microsoft.com/office/drawing/2014/main" id="{B7364541-1EAA-EA49-B60E-D80A85B31451}"/>
              </a:ext>
            </a:extLst>
          </p:cNvPr>
          <p:cNvPicPr>
            <a:picLocks noChangeAspect="1"/>
          </p:cNvPicPr>
          <p:nvPr/>
        </p:nvPicPr>
        <p:blipFill rotWithShape="1">
          <a:blip r:embed="rId4">
            <a:extLst>
              <a:ext uri="{28A0092B-C50C-407E-A947-70E740481C1C}">
                <a14:useLocalDpi xmlns:a14="http://schemas.microsoft.com/office/drawing/2010/main" val="0"/>
              </a:ext>
            </a:extLst>
          </a:blip>
          <a:srcRect l="8914" t="3730" r="38160" b="2135"/>
          <a:stretch/>
        </p:blipFill>
        <p:spPr>
          <a:xfrm>
            <a:off x="2803815" y="2096078"/>
            <a:ext cx="1450969" cy="1493108"/>
          </a:xfrm>
          <a:prstGeom prst="ellipse">
            <a:avLst/>
          </a:prstGeom>
        </p:spPr>
      </p:pic>
      <p:pic>
        <p:nvPicPr>
          <p:cNvPr id="62" name="Image 61">
            <a:extLst>
              <a:ext uri="{FF2B5EF4-FFF2-40B4-BE49-F238E27FC236}">
                <a16:creationId xmlns:a16="http://schemas.microsoft.com/office/drawing/2014/main" id="{56B3ED79-30B3-394E-B248-6A32242A3AFA}"/>
              </a:ext>
            </a:extLst>
          </p:cNvPr>
          <p:cNvPicPr>
            <a:picLocks noChangeAspect="1"/>
          </p:cNvPicPr>
          <p:nvPr/>
        </p:nvPicPr>
        <p:blipFill rotWithShape="1">
          <a:blip r:embed="rId5">
            <a:extLst>
              <a:ext uri="{28A0092B-C50C-407E-A947-70E740481C1C}">
                <a14:useLocalDpi xmlns:a14="http://schemas.microsoft.com/office/drawing/2010/main" val="0"/>
              </a:ext>
            </a:extLst>
          </a:blip>
          <a:srcRect l="5195" t="12838" r="5762" b="-461"/>
          <a:stretch/>
        </p:blipFill>
        <p:spPr>
          <a:xfrm>
            <a:off x="7938787" y="5038217"/>
            <a:ext cx="1436265" cy="1456181"/>
          </a:xfrm>
          <a:prstGeom prst="ellipse">
            <a:avLst/>
          </a:prstGeom>
        </p:spPr>
      </p:pic>
      <p:pic>
        <p:nvPicPr>
          <p:cNvPr id="63" name="Graphic 39">
            <a:extLst>
              <a:ext uri="{FF2B5EF4-FFF2-40B4-BE49-F238E27FC236}">
                <a16:creationId xmlns:a16="http://schemas.microsoft.com/office/drawing/2014/main" id="{457185F0-D9D3-BB43-897B-712A8BD235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3470" y="3850716"/>
            <a:ext cx="1480746" cy="1292970"/>
          </a:xfrm>
          <a:prstGeom prst="rect">
            <a:avLst/>
          </a:prstGeom>
        </p:spPr>
      </p:pic>
      <p:cxnSp>
        <p:nvCxnSpPr>
          <p:cNvPr id="64" name="Connecteur droit 63">
            <a:extLst>
              <a:ext uri="{FF2B5EF4-FFF2-40B4-BE49-F238E27FC236}">
                <a16:creationId xmlns:a16="http://schemas.microsoft.com/office/drawing/2014/main" id="{F36C0538-C847-9E4A-8BFA-A9F69BB619D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06A219DC-BE56-9F42-BE75-C4EB7CA5CF43}"/>
              </a:ext>
            </a:extLst>
          </p:cNvPr>
          <p:cNvSpPr txBox="1"/>
          <p:nvPr/>
        </p:nvSpPr>
        <p:spPr>
          <a:xfrm>
            <a:off x="11700000" y="6480000"/>
            <a:ext cx="360000" cy="360000"/>
          </a:xfrm>
          <a:prstGeom prst="rect">
            <a:avLst/>
          </a:prstGeom>
          <a:noFill/>
        </p:spPr>
        <p:txBody>
          <a:bodyPr wrap="square" rtlCol="0">
            <a:noAutofit/>
          </a:bodyPr>
          <a:lstStyle/>
          <a:p>
            <a:r>
              <a:rPr lang="fr-FR" dirty="0">
                <a:solidFill>
                  <a:schemeClr val="tx1">
                    <a:lumMod val="75000"/>
                    <a:lumOff val="25000"/>
                  </a:schemeClr>
                </a:solidFill>
              </a:rPr>
              <a:t>6</a:t>
            </a:r>
          </a:p>
        </p:txBody>
      </p:sp>
      <p:sp>
        <p:nvSpPr>
          <p:cNvPr id="7" name="ZoneTexte 6">
            <a:extLst>
              <a:ext uri="{FF2B5EF4-FFF2-40B4-BE49-F238E27FC236}">
                <a16:creationId xmlns:a16="http://schemas.microsoft.com/office/drawing/2014/main" id="{E3DF7D80-AC97-AC4E-B688-7245163FC6D2}"/>
              </a:ext>
            </a:extLst>
          </p:cNvPr>
          <p:cNvSpPr txBox="1"/>
          <p:nvPr/>
        </p:nvSpPr>
        <p:spPr>
          <a:xfrm>
            <a:off x="2438400" y="2198914"/>
            <a:ext cx="184731" cy="369332"/>
          </a:xfrm>
          <a:prstGeom prst="rect">
            <a:avLst/>
          </a:prstGeom>
          <a:noFill/>
        </p:spPr>
        <p:txBody>
          <a:bodyPr wrap="none" rtlCol="0">
            <a:spAutoFit/>
          </a:bodyPr>
          <a:lstStyle/>
          <a:p>
            <a:endParaRPr lang="en-GB" dirty="0"/>
          </a:p>
        </p:txBody>
      </p:sp>
      <p:sp>
        <p:nvSpPr>
          <p:cNvPr id="12" name="ZoneTexte 11">
            <a:extLst>
              <a:ext uri="{FF2B5EF4-FFF2-40B4-BE49-F238E27FC236}">
                <a16:creationId xmlns:a16="http://schemas.microsoft.com/office/drawing/2014/main" id="{EF50773E-0184-8B48-9DBF-1A716EF0F4FB}"/>
              </a:ext>
            </a:extLst>
          </p:cNvPr>
          <p:cNvSpPr txBox="1"/>
          <p:nvPr/>
        </p:nvSpPr>
        <p:spPr>
          <a:xfrm>
            <a:off x="7765961" y="5576552"/>
            <a:ext cx="184731" cy="369332"/>
          </a:xfrm>
          <a:prstGeom prst="rect">
            <a:avLst/>
          </a:prstGeom>
          <a:noFill/>
        </p:spPr>
        <p:txBody>
          <a:bodyPr wrap="none" rtlCol="0">
            <a:spAutoFit/>
          </a:bodyPr>
          <a:lstStyle/>
          <a:p>
            <a:endParaRPr lang="en-GB" dirty="0"/>
          </a:p>
        </p:txBody>
      </p:sp>
      <p:sp>
        <p:nvSpPr>
          <p:cNvPr id="37" name="TextBox 107">
            <a:extLst>
              <a:ext uri="{FF2B5EF4-FFF2-40B4-BE49-F238E27FC236}">
                <a16:creationId xmlns:a16="http://schemas.microsoft.com/office/drawing/2014/main" id="{D38CF5DC-0B67-2D4C-A410-D02439F3FB68}"/>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 Design for truss bars</a:t>
            </a:r>
          </a:p>
        </p:txBody>
      </p:sp>
      <p:sp>
        <p:nvSpPr>
          <p:cNvPr id="39" name="TextBox 107">
            <a:extLst>
              <a:ext uri="{FF2B5EF4-FFF2-40B4-BE49-F238E27FC236}">
                <a16:creationId xmlns:a16="http://schemas.microsoft.com/office/drawing/2014/main" id="{0B9E6D6C-146E-864D-B03F-AE6F55058F4C}"/>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41" name="TextBox 107">
            <a:extLst>
              <a:ext uri="{FF2B5EF4-FFF2-40B4-BE49-F238E27FC236}">
                <a16:creationId xmlns:a16="http://schemas.microsoft.com/office/drawing/2014/main" id="{CEE6CDC5-9F7D-834F-B58F-3B6478BF8B55}"/>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
        <p:nvSpPr>
          <p:cNvPr id="43" name="Text Placeholder 1">
            <a:extLst>
              <a:ext uri="{FF2B5EF4-FFF2-40B4-BE49-F238E27FC236}">
                <a16:creationId xmlns:a16="http://schemas.microsoft.com/office/drawing/2014/main" id="{1FEF63DC-C098-E04A-B835-24C81B338399}"/>
              </a:ext>
            </a:extLst>
          </p:cNvPr>
          <p:cNvSpPr txBox="1">
            <a:spLocks/>
          </p:cNvSpPr>
          <p:nvPr/>
        </p:nvSpPr>
        <p:spPr>
          <a:xfrm>
            <a:off x="-1249610" y="837353"/>
            <a:ext cx="48826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Introduction</a:t>
            </a:r>
          </a:p>
        </p:txBody>
      </p:sp>
    </p:spTree>
    <p:extLst>
      <p:ext uri="{BB962C8B-B14F-4D97-AF65-F5344CB8AC3E}">
        <p14:creationId xmlns:p14="http://schemas.microsoft.com/office/powerpoint/2010/main" val="157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0" grpId="0" animBg="1"/>
      <p:bldP spid="11" grpId="0" animBg="1"/>
      <p:bldP spid="19" grpId="0" animBg="1"/>
      <p:bldP spid="26" grpId="0" animBg="1"/>
      <p:bldP spid="27" grpId="0" animBg="1"/>
      <p:bldP spid="29" grpId="0" animBg="1"/>
      <p:bldP spid="30" grpId="0" animBg="1"/>
      <p:bldP spid="32" grpId="0"/>
      <p:bldP spid="36" grpId="0"/>
      <p:bldP spid="45" grpId="0" animBg="1"/>
      <p:bldP spid="50" grpId="0"/>
      <p:bldP spid="53" grpId="0" animBg="1"/>
      <p:bldP spid="54" grpId="0"/>
      <p:bldP spid="55" grpId="0" animBg="1"/>
      <p:bldP spid="57" grpId="0" animBg="1"/>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DB6E540-0553-184F-AE77-5646857B43B7}"/>
              </a:ext>
            </a:extLst>
          </p:cNvPr>
          <p:cNvPicPr>
            <a:picLocks noChangeAspect="1"/>
          </p:cNvPicPr>
          <p:nvPr/>
        </p:nvPicPr>
        <p:blipFill rotWithShape="1">
          <a:blip r:embed="rId2"/>
          <a:srcRect l="5476" r="5033"/>
          <a:stretch/>
        </p:blipFill>
        <p:spPr>
          <a:xfrm>
            <a:off x="0" y="-1"/>
            <a:ext cx="12452465" cy="6957391"/>
          </a:xfrm>
          <a:prstGeom prst="rect">
            <a:avLst/>
          </a:prstGeom>
        </p:spPr>
      </p:pic>
      <p:sp>
        <p:nvSpPr>
          <p:cNvPr id="2" name="Rectangle 1">
            <a:extLst>
              <a:ext uri="{FF2B5EF4-FFF2-40B4-BE49-F238E27FC236}">
                <a16:creationId xmlns:a16="http://schemas.microsoft.com/office/drawing/2014/main" id="{E388D66E-82A7-1648-A0F4-A126AE7CB173}"/>
              </a:ext>
            </a:extLst>
          </p:cNvPr>
          <p:cNvSpPr/>
          <p:nvPr/>
        </p:nvSpPr>
        <p:spPr>
          <a:xfrm>
            <a:off x="0" y="39756"/>
            <a:ext cx="5085806" cy="691763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5921371F-DDDD-7B4A-B0BB-EFA2FE754A02}"/>
              </a:ext>
            </a:extLst>
          </p:cNvPr>
          <p:cNvSpPr txBox="1"/>
          <p:nvPr/>
        </p:nvSpPr>
        <p:spPr>
          <a:xfrm>
            <a:off x="197268" y="17641"/>
            <a:ext cx="4691270" cy="1938992"/>
          </a:xfrm>
          <a:prstGeom prst="rect">
            <a:avLst/>
          </a:prstGeom>
          <a:noFill/>
        </p:spPr>
        <p:txBody>
          <a:bodyPr wrap="square" rtlCol="0" anchor="ctr">
            <a:spAutoFit/>
          </a:bodyPr>
          <a:lstStyle/>
          <a:p>
            <a:pPr algn="ctr"/>
            <a:r>
              <a:rPr lang="en-US" altLang="ko-KR" sz="6000" b="1" dirty="0">
                <a:solidFill>
                  <a:schemeClr val="bg1"/>
                </a:solidFill>
                <a:ea typeface="Adobe Song Std L" panose="02020300000000000000" pitchFamily="18" charset="-128"/>
                <a:cs typeface="Arial" pitchFamily="34" charset="0"/>
              </a:rPr>
              <a:t>I- Design for truss bars</a:t>
            </a:r>
          </a:p>
        </p:txBody>
      </p:sp>
      <p:sp>
        <p:nvSpPr>
          <p:cNvPr id="11" name="TextBox 107">
            <a:extLst>
              <a:ext uri="{FF2B5EF4-FFF2-40B4-BE49-F238E27FC236}">
                <a16:creationId xmlns:a16="http://schemas.microsoft.com/office/drawing/2014/main" id="{86E064EC-50B9-AD49-8B0E-FCAFA1D030ED}"/>
              </a:ext>
            </a:extLst>
          </p:cNvPr>
          <p:cNvSpPr txBox="1"/>
          <p:nvPr/>
        </p:nvSpPr>
        <p:spPr>
          <a:xfrm>
            <a:off x="652136" y="2068559"/>
            <a:ext cx="3732743" cy="400110"/>
          </a:xfrm>
          <a:prstGeom prst="rect">
            <a:avLst/>
          </a:prstGeom>
          <a:noFill/>
        </p:spPr>
        <p:txBody>
          <a:bodyPr wrap="square" rtlCol="0">
            <a:spAutoFit/>
          </a:bodyPr>
          <a:lstStyle/>
          <a:p>
            <a:pPr>
              <a:lnSpc>
                <a:spcPct val="80000"/>
              </a:lnSpc>
            </a:pPr>
            <a:r>
              <a:rPr lang="en-US" altLang="ko-KR" sz="2500" dirty="0">
                <a:solidFill>
                  <a:schemeClr val="accent1"/>
                </a:solidFill>
                <a:cs typeface="Arial" pitchFamily="34" charset="0"/>
              </a:rPr>
              <a:t>I.1. Form comparison</a:t>
            </a:r>
          </a:p>
        </p:txBody>
      </p:sp>
      <p:sp>
        <p:nvSpPr>
          <p:cNvPr id="12" name="TextBox 108">
            <a:extLst>
              <a:ext uri="{FF2B5EF4-FFF2-40B4-BE49-F238E27FC236}">
                <a16:creationId xmlns:a16="http://schemas.microsoft.com/office/drawing/2014/main" id="{3765F269-7938-A84A-9F0A-C18FF7FF001F}"/>
              </a:ext>
            </a:extLst>
          </p:cNvPr>
          <p:cNvSpPr txBox="1"/>
          <p:nvPr/>
        </p:nvSpPr>
        <p:spPr>
          <a:xfrm>
            <a:off x="652136" y="4480583"/>
            <a:ext cx="3732743" cy="400110"/>
          </a:xfrm>
          <a:prstGeom prst="rect">
            <a:avLst/>
          </a:prstGeom>
          <a:noFill/>
        </p:spPr>
        <p:txBody>
          <a:bodyPr wrap="square" rtlCol="0">
            <a:spAutoFit/>
          </a:bodyPr>
          <a:lstStyle/>
          <a:p>
            <a:pPr>
              <a:lnSpc>
                <a:spcPct val="80000"/>
              </a:lnSpc>
            </a:pPr>
            <a:r>
              <a:rPr lang="en-US" altLang="ko-KR" sz="2500" dirty="0">
                <a:solidFill>
                  <a:schemeClr val="accent3"/>
                </a:solidFill>
                <a:cs typeface="Arial" pitchFamily="34" charset="0"/>
              </a:rPr>
              <a:t>I.3. Flat bars</a:t>
            </a:r>
          </a:p>
        </p:txBody>
      </p:sp>
      <p:sp>
        <p:nvSpPr>
          <p:cNvPr id="13" name="TextBox 109">
            <a:extLst>
              <a:ext uri="{FF2B5EF4-FFF2-40B4-BE49-F238E27FC236}">
                <a16:creationId xmlns:a16="http://schemas.microsoft.com/office/drawing/2014/main" id="{074BF26E-D8D5-8440-BDF1-3888BA1B0054}"/>
              </a:ext>
            </a:extLst>
          </p:cNvPr>
          <p:cNvSpPr txBox="1"/>
          <p:nvPr/>
        </p:nvSpPr>
        <p:spPr>
          <a:xfrm>
            <a:off x="652136" y="3274571"/>
            <a:ext cx="3732743" cy="400110"/>
          </a:xfrm>
          <a:prstGeom prst="rect">
            <a:avLst/>
          </a:prstGeom>
          <a:noFill/>
        </p:spPr>
        <p:txBody>
          <a:bodyPr wrap="square" rtlCol="0">
            <a:spAutoFit/>
          </a:bodyPr>
          <a:lstStyle/>
          <a:p>
            <a:pPr>
              <a:lnSpc>
                <a:spcPct val="80000"/>
              </a:lnSpc>
            </a:pPr>
            <a:r>
              <a:rPr lang="en-US" altLang="ko-KR" sz="2500" dirty="0">
                <a:solidFill>
                  <a:schemeClr val="accent2"/>
                </a:solidFill>
                <a:cs typeface="Arial" pitchFamily="34" charset="0"/>
              </a:rPr>
              <a:t>I.2. Grooved bars</a:t>
            </a:r>
          </a:p>
        </p:txBody>
      </p:sp>
      <p:sp>
        <p:nvSpPr>
          <p:cNvPr id="17" name="TextBox 114">
            <a:extLst>
              <a:ext uri="{FF2B5EF4-FFF2-40B4-BE49-F238E27FC236}">
                <a16:creationId xmlns:a16="http://schemas.microsoft.com/office/drawing/2014/main" id="{EACBBBB5-AA03-9344-9721-9B57C61574C1}"/>
              </a:ext>
            </a:extLst>
          </p:cNvPr>
          <p:cNvSpPr txBox="1"/>
          <p:nvPr/>
        </p:nvSpPr>
        <p:spPr>
          <a:xfrm>
            <a:off x="652136" y="5679283"/>
            <a:ext cx="3732743" cy="400110"/>
          </a:xfrm>
          <a:prstGeom prst="rect">
            <a:avLst/>
          </a:prstGeom>
          <a:noFill/>
        </p:spPr>
        <p:txBody>
          <a:bodyPr wrap="square" rtlCol="0">
            <a:spAutoFit/>
          </a:bodyPr>
          <a:lstStyle/>
          <a:p>
            <a:pPr>
              <a:lnSpc>
                <a:spcPct val="80000"/>
              </a:lnSpc>
            </a:pPr>
            <a:r>
              <a:rPr lang="en-US" altLang="ko-KR" sz="2500" dirty="0">
                <a:solidFill>
                  <a:schemeClr val="accent4"/>
                </a:solidFill>
                <a:cs typeface="Arial" pitchFamily="34" charset="0"/>
              </a:rPr>
              <a:t>I.4. Final assembly</a:t>
            </a:r>
          </a:p>
        </p:txBody>
      </p:sp>
      <p:sp>
        <p:nvSpPr>
          <p:cNvPr id="19" name="ZoneTexte 18">
            <a:extLst>
              <a:ext uri="{FF2B5EF4-FFF2-40B4-BE49-F238E27FC236}">
                <a16:creationId xmlns:a16="http://schemas.microsoft.com/office/drawing/2014/main" id="{66E9DFEC-1DA0-4B42-881D-FB82FD9D7F45}"/>
              </a:ext>
            </a:extLst>
          </p:cNvPr>
          <p:cNvSpPr txBox="1"/>
          <p:nvPr/>
        </p:nvSpPr>
        <p:spPr>
          <a:xfrm>
            <a:off x="11700000" y="6480000"/>
            <a:ext cx="360000" cy="360000"/>
          </a:xfrm>
          <a:prstGeom prst="rect">
            <a:avLst/>
          </a:prstGeom>
          <a:noFill/>
        </p:spPr>
        <p:txBody>
          <a:bodyPr wrap="square" rtlCol="0">
            <a:noAutofit/>
          </a:bodyPr>
          <a:lstStyle/>
          <a:p>
            <a:r>
              <a:rPr lang="fr-FR" dirty="0">
                <a:solidFill>
                  <a:schemeClr val="bg1"/>
                </a:solidFill>
              </a:rPr>
              <a:t>7</a:t>
            </a:r>
          </a:p>
        </p:txBody>
      </p:sp>
    </p:spTree>
    <p:extLst>
      <p:ext uri="{BB962C8B-B14F-4D97-AF65-F5344CB8AC3E}">
        <p14:creationId xmlns:p14="http://schemas.microsoft.com/office/powerpoint/2010/main" val="124774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a:extLst>
              <a:ext uri="{FF2B5EF4-FFF2-40B4-BE49-F238E27FC236}">
                <a16:creationId xmlns:a16="http://schemas.microsoft.com/office/drawing/2014/main" id="{F878FB36-1FEB-014A-B7E1-A372D1B19E9B}"/>
              </a:ext>
            </a:extLst>
          </p:cNvPr>
          <p:cNvPicPr>
            <a:picLocks noChangeAspect="1"/>
          </p:cNvPicPr>
          <p:nvPr/>
        </p:nvPicPr>
        <p:blipFill rotWithShape="1">
          <a:blip r:embed="rId2">
            <a:extLst>
              <a:ext uri="{28A0092B-C50C-407E-A947-70E740481C1C}">
                <a14:useLocalDpi xmlns:a14="http://schemas.microsoft.com/office/drawing/2010/main" val="0"/>
              </a:ext>
            </a:extLst>
          </a:blip>
          <a:srcRect l="-783" t="4829" r="66087" b="-4829"/>
          <a:stretch/>
        </p:blipFill>
        <p:spPr>
          <a:xfrm>
            <a:off x="401618" y="3206464"/>
            <a:ext cx="1712913" cy="1802827"/>
          </a:xfrm>
          <a:prstGeom prst="rect">
            <a:avLst/>
          </a:prstGeom>
        </p:spPr>
      </p:pic>
      <p:pic>
        <p:nvPicPr>
          <p:cNvPr id="60" name="Image 59">
            <a:extLst>
              <a:ext uri="{FF2B5EF4-FFF2-40B4-BE49-F238E27FC236}">
                <a16:creationId xmlns:a16="http://schemas.microsoft.com/office/drawing/2014/main" id="{D9C36817-B3FA-1149-B85D-B6F7FBCD5101}"/>
              </a:ext>
            </a:extLst>
          </p:cNvPr>
          <p:cNvPicPr>
            <a:picLocks noChangeAspect="1"/>
          </p:cNvPicPr>
          <p:nvPr/>
        </p:nvPicPr>
        <p:blipFill rotWithShape="1">
          <a:blip r:embed="rId3">
            <a:extLst>
              <a:ext uri="{28A0092B-C50C-407E-A947-70E740481C1C}">
                <a14:useLocalDpi xmlns:a14="http://schemas.microsoft.com/office/drawing/2010/main" val="0"/>
              </a:ext>
            </a:extLst>
          </a:blip>
          <a:srcRect l="68409"/>
          <a:stretch/>
        </p:blipFill>
        <p:spPr>
          <a:xfrm>
            <a:off x="5176056" y="3011006"/>
            <a:ext cx="1712913" cy="1980084"/>
          </a:xfrm>
          <a:prstGeom prst="rect">
            <a:avLst/>
          </a:prstGeom>
        </p:spPr>
      </p:pic>
      <p:pic>
        <p:nvPicPr>
          <p:cNvPr id="62" name="Image 61">
            <a:extLst>
              <a:ext uri="{FF2B5EF4-FFF2-40B4-BE49-F238E27FC236}">
                <a16:creationId xmlns:a16="http://schemas.microsoft.com/office/drawing/2014/main" id="{58C11E81-4327-324D-8ED7-A6C9B99B006B}"/>
              </a:ext>
            </a:extLst>
          </p:cNvPr>
          <p:cNvPicPr>
            <a:picLocks noChangeAspect="1"/>
          </p:cNvPicPr>
          <p:nvPr/>
        </p:nvPicPr>
        <p:blipFill rotWithShape="1">
          <a:blip r:embed="rId4">
            <a:extLst>
              <a:ext uri="{28A0092B-C50C-407E-A947-70E740481C1C}">
                <a14:useLocalDpi xmlns:a14="http://schemas.microsoft.com/office/drawing/2010/main" val="0"/>
              </a:ext>
            </a:extLst>
          </a:blip>
          <a:srcRect l="34629" t="7159" r="32624" b="11280"/>
          <a:stretch/>
        </p:blipFill>
        <p:spPr>
          <a:xfrm>
            <a:off x="2616405" y="3249107"/>
            <a:ext cx="1888364" cy="1717540"/>
          </a:xfrm>
          <a:prstGeom prst="rect">
            <a:avLst/>
          </a:prstGeom>
        </p:spPr>
      </p:pic>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xfrm>
            <a:off x="323529" y="1077744"/>
            <a:ext cx="11573197" cy="724247"/>
          </a:xfrm>
        </p:spPr>
        <p:txBody>
          <a:bodyPr/>
          <a:lstStyle/>
          <a:p>
            <a:r>
              <a:rPr lang="en-US" sz="2500" dirty="0"/>
              <a:t>I.1. Form comparison</a:t>
            </a:r>
          </a:p>
        </p:txBody>
      </p:sp>
      <p:sp>
        <p:nvSpPr>
          <p:cNvPr id="18" name="Text Placeholder 6">
            <a:extLst>
              <a:ext uri="{FF2B5EF4-FFF2-40B4-BE49-F238E27FC236}">
                <a16:creationId xmlns:a16="http://schemas.microsoft.com/office/drawing/2014/main" id="{1E7BCCBC-6284-4EC5-B09D-56A760B7BA97}"/>
              </a:ext>
            </a:extLst>
          </p:cNvPr>
          <p:cNvSpPr txBox="1">
            <a:spLocks/>
          </p:cNvSpPr>
          <p:nvPr/>
        </p:nvSpPr>
        <p:spPr>
          <a:xfrm>
            <a:off x="456996" y="2177359"/>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2"/>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pitchFamily="34" charset="0"/>
              </a:rPr>
              <a:t>Squares</a:t>
            </a:r>
          </a:p>
        </p:txBody>
      </p:sp>
      <p:sp>
        <p:nvSpPr>
          <p:cNvPr id="22" name="Text Placeholder 9">
            <a:extLst>
              <a:ext uri="{FF2B5EF4-FFF2-40B4-BE49-F238E27FC236}">
                <a16:creationId xmlns:a16="http://schemas.microsoft.com/office/drawing/2014/main" id="{4746BFC4-77D2-4CEE-8C9C-957556C7320A}"/>
              </a:ext>
            </a:extLst>
          </p:cNvPr>
          <p:cNvSpPr txBox="1">
            <a:spLocks/>
          </p:cNvSpPr>
          <p:nvPr/>
        </p:nvSpPr>
        <p:spPr>
          <a:xfrm>
            <a:off x="2678106" y="2177359"/>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3"/>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pitchFamily="34" charset="0"/>
              </a:rPr>
              <a:t>Triangles</a:t>
            </a:r>
          </a:p>
        </p:txBody>
      </p:sp>
      <p:sp>
        <p:nvSpPr>
          <p:cNvPr id="26" name="Text Placeholder 18">
            <a:extLst>
              <a:ext uri="{FF2B5EF4-FFF2-40B4-BE49-F238E27FC236}">
                <a16:creationId xmlns:a16="http://schemas.microsoft.com/office/drawing/2014/main" id="{134B6B08-4010-4C43-9BC0-1346FF35FEAA}"/>
              </a:ext>
            </a:extLst>
          </p:cNvPr>
          <p:cNvSpPr txBox="1">
            <a:spLocks/>
          </p:cNvSpPr>
          <p:nvPr/>
        </p:nvSpPr>
        <p:spPr>
          <a:xfrm>
            <a:off x="5050633" y="2177359"/>
            <a:ext cx="1681200"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accent4"/>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dirty="0">
                <a:cs typeface="Arial" pitchFamily="34" charset="0"/>
              </a:rPr>
              <a:t>Hexagons</a:t>
            </a:r>
          </a:p>
        </p:txBody>
      </p:sp>
      <p:sp>
        <p:nvSpPr>
          <p:cNvPr id="51" name="Freeform: Shape 50">
            <a:extLst>
              <a:ext uri="{FF2B5EF4-FFF2-40B4-BE49-F238E27FC236}">
                <a16:creationId xmlns:a16="http://schemas.microsoft.com/office/drawing/2014/main" id="{3432B04D-7E4E-4E94-9AFF-7DE4C51D3490}"/>
              </a:ext>
            </a:extLst>
          </p:cNvPr>
          <p:cNvSpPr/>
          <p:nvPr/>
        </p:nvSpPr>
        <p:spPr>
          <a:xfrm>
            <a:off x="73468" y="2772470"/>
            <a:ext cx="2456512" cy="2454908"/>
          </a:xfrm>
          <a:custGeom>
            <a:avLst/>
            <a:gdLst>
              <a:gd name="connsiteX0" fmla="*/ 1125613 w 2249450"/>
              <a:gd name="connsiteY0" fmla="*/ 301864 h 2247981"/>
              <a:gd name="connsiteX1" fmla="*/ 303879 w 2249450"/>
              <a:gd name="connsiteY1" fmla="*/ 1118832 h 2247981"/>
              <a:gd name="connsiteX2" fmla="*/ 1124313 w 2249450"/>
              <a:gd name="connsiteY2" fmla="*/ 1942733 h 2247981"/>
              <a:gd name="connsiteX3" fmla="*/ 1946047 w 2249450"/>
              <a:gd name="connsiteY3" fmla="*/ 1121865 h 2247981"/>
              <a:gd name="connsiteX4" fmla="*/ 1125613 w 2249450"/>
              <a:gd name="connsiteY4" fmla="*/ 301864 h 2247981"/>
              <a:gd name="connsiteX5" fmla="*/ 1000096 w 2249450"/>
              <a:gd name="connsiteY5" fmla="*/ 120 h 2247981"/>
              <a:gd name="connsiteX6" fmla="*/ 1038065 w 2249450"/>
              <a:gd name="connsiteY6" fmla="*/ 40955 h 2247981"/>
              <a:gd name="connsiteX7" fmla="*/ 1066670 w 2249450"/>
              <a:gd name="connsiteY7" fmla="*/ 136304 h 2247981"/>
              <a:gd name="connsiteX8" fmla="*/ 1094841 w 2249450"/>
              <a:gd name="connsiteY8" fmla="*/ 161875 h 2247981"/>
              <a:gd name="connsiteX9" fmla="*/ 1156384 w 2249450"/>
              <a:gd name="connsiteY9" fmla="*/ 161875 h 2247981"/>
              <a:gd name="connsiteX10" fmla="*/ 1183689 w 2249450"/>
              <a:gd name="connsiteY10" fmla="*/ 137171 h 2247981"/>
              <a:gd name="connsiteX11" fmla="*/ 1215761 w 2249450"/>
              <a:gd name="connsiteY11" fmla="*/ 31853 h 2247981"/>
              <a:gd name="connsiteX12" fmla="*/ 1259534 w 2249450"/>
              <a:gd name="connsiteY12" fmla="*/ 215 h 2247981"/>
              <a:gd name="connsiteX13" fmla="*/ 1271236 w 2249450"/>
              <a:gd name="connsiteY13" fmla="*/ 649 h 2247981"/>
              <a:gd name="connsiteX14" fmla="*/ 1321511 w 2249450"/>
              <a:gd name="connsiteY14" fmla="*/ 54824 h 2247981"/>
              <a:gd name="connsiteX15" fmla="*/ 1324545 w 2249450"/>
              <a:gd name="connsiteY15" fmla="*/ 155807 h 2247981"/>
              <a:gd name="connsiteX16" fmla="*/ 1342315 w 2249450"/>
              <a:gd name="connsiteY16" fmla="*/ 185278 h 2247981"/>
              <a:gd name="connsiteX17" fmla="*/ 1406459 w 2249450"/>
              <a:gd name="connsiteY17" fmla="*/ 202182 h 2247981"/>
              <a:gd name="connsiteX18" fmla="*/ 1436797 w 2249450"/>
              <a:gd name="connsiteY18" fmla="*/ 186145 h 2247981"/>
              <a:gd name="connsiteX19" fmla="*/ 1494439 w 2249450"/>
              <a:gd name="connsiteY19" fmla="*/ 93830 h 2247981"/>
              <a:gd name="connsiteX20" fmla="*/ 1550348 w 2249450"/>
              <a:gd name="connsiteY20" fmla="*/ 74327 h 2247981"/>
              <a:gd name="connsiteX21" fmla="*/ 1560317 w 2249450"/>
              <a:gd name="connsiteY21" fmla="*/ 77794 h 2247981"/>
              <a:gd name="connsiteX22" fmla="*/ 1591955 w 2249450"/>
              <a:gd name="connsiteY22" fmla="*/ 139771 h 2247981"/>
              <a:gd name="connsiteX23" fmla="*/ 1569418 w 2249450"/>
              <a:gd name="connsiteY23" fmla="*/ 236854 h 2247981"/>
              <a:gd name="connsiteX24" fmla="*/ 1585021 w 2249450"/>
              <a:gd name="connsiteY24" fmla="*/ 278894 h 2247981"/>
              <a:gd name="connsiteX25" fmla="*/ 1635295 w 2249450"/>
              <a:gd name="connsiteY25" fmla="*/ 306632 h 2247981"/>
              <a:gd name="connsiteX26" fmla="*/ 1668668 w 2249450"/>
              <a:gd name="connsiteY26" fmla="*/ 298831 h 2247981"/>
              <a:gd name="connsiteX27" fmla="*/ 1748414 w 2249450"/>
              <a:gd name="connsiteY27" fmla="*/ 224718 h 2247981"/>
              <a:gd name="connsiteX28" fmla="*/ 1807357 w 2249450"/>
              <a:gd name="connsiteY28" fmla="*/ 219951 h 2247981"/>
              <a:gd name="connsiteX29" fmla="*/ 1810390 w 2249450"/>
              <a:gd name="connsiteY29" fmla="*/ 222118 h 2247981"/>
              <a:gd name="connsiteX30" fmla="*/ 1829028 w 2249450"/>
              <a:gd name="connsiteY30" fmla="*/ 297097 h 2247981"/>
              <a:gd name="connsiteX31" fmla="*/ 1782653 w 2249450"/>
              <a:gd name="connsiteY31" fmla="*/ 383778 h 2247981"/>
              <a:gd name="connsiteX32" fmla="*/ 1786554 w 2249450"/>
              <a:gd name="connsiteY32" fmla="*/ 424951 h 2247981"/>
              <a:gd name="connsiteX33" fmla="*/ 1825560 w 2249450"/>
              <a:gd name="connsiteY33" fmla="*/ 463524 h 2247981"/>
              <a:gd name="connsiteX34" fmla="*/ 1864567 w 2249450"/>
              <a:gd name="connsiteY34" fmla="*/ 466992 h 2247981"/>
              <a:gd name="connsiteX35" fmla="*/ 1962949 w 2249450"/>
              <a:gd name="connsiteY35" fmla="*/ 414982 h 2247981"/>
              <a:gd name="connsiteX36" fmla="*/ 2016690 w 2249450"/>
              <a:gd name="connsiteY36" fmla="*/ 426251 h 2247981"/>
              <a:gd name="connsiteX37" fmla="*/ 2033160 w 2249450"/>
              <a:gd name="connsiteY37" fmla="*/ 448355 h 2247981"/>
              <a:gd name="connsiteX38" fmla="*/ 2028826 w 2249450"/>
              <a:gd name="connsiteY38" fmla="*/ 496896 h 2247981"/>
              <a:gd name="connsiteX39" fmla="*/ 1950380 w 2249450"/>
              <a:gd name="connsiteY39" fmla="*/ 581410 h 2247981"/>
              <a:gd name="connsiteX40" fmla="*/ 1943446 w 2249450"/>
              <a:gd name="connsiteY40" fmla="*/ 616082 h 2247981"/>
              <a:gd name="connsiteX41" fmla="*/ 1973351 w 2249450"/>
              <a:gd name="connsiteY41" fmla="*/ 668091 h 2247981"/>
              <a:gd name="connsiteX42" fmla="*/ 2011490 w 2249450"/>
              <a:gd name="connsiteY42" fmla="*/ 680660 h 2247981"/>
              <a:gd name="connsiteX43" fmla="*/ 2122441 w 2249450"/>
              <a:gd name="connsiteY43" fmla="*/ 655522 h 2247981"/>
              <a:gd name="connsiteX44" fmla="*/ 2163615 w 2249450"/>
              <a:gd name="connsiteY44" fmla="*/ 674592 h 2247981"/>
              <a:gd name="connsiteX45" fmla="*/ 2176617 w 2249450"/>
              <a:gd name="connsiteY45" fmla="*/ 704496 h 2247981"/>
              <a:gd name="connsiteX46" fmla="*/ 2158847 w 2249450"/>
              <a:gd name="connsiteY46" fmla="*/ 753038 h 2247981"/>
              <a:gd name="connsiteX47" fmla="*/ 2067399 w 2249450"/>
              <a:gd name="connsiteY47" fmla="*/ 809815 h 2247981"/>
              <a:gd name="connsiteX48" fmla="*/ 2047896 w 2249450"/>
              <a:gd name="connsiteY48" fmla="*/ 852289 h 2247981"/>
              <a:gd name="connsiteX49" fmla="*/ 2061331 w 2249450"/>
              <a:gd name="connsiteY49" fmla="*/ 901696 h 2247981"/>
              <a:gd name="connsiteX50" fmla="*/ 2093837 w 2249450"/>
              <a:gd name="connsiteY50" fmla="*/ 924667 h 2247981"/>
              <a:gd name="connsiteX51" fmla="*/ 2207822 w 2249450"/>
              <a:gd name="connsiteY51" fmla="*/ 929001 h 2247981"/>
              <a:gd name="connsiteX52" fmla="*/ 2244661 w 2249450"/>
              <a:gd name="connsiteY52" fmla="*/ 958039 h 2247981"/>
              <a:gd name="connsiteX53" fmla="*/ 2249429 w 2249450"/>
              <a:gd name="connsiteY53" fmla="*/ 993144 h 2247981"/>
              <a:gd name="connsiteX54" fmla="*/ 2221257 w 2249450"/>
              <a:gd name="connsiteY54" fmla="*/ 1033018 h 2247981"/>
              <a:gd name="connsiteX55" fmla="*/ 2118540 w 2249450"/>
              <a:gd name="connsiteY55" fmla="*/ 1064657 h 2247981"/>
              <a:gd name="connsiteX56" fmla="*/ 2086469 w 2249450"/>
              <a:gd name="connsiteY56" fmla="*/ 1105396 h 2247981"/>
              <a:gd name="connsiteX57" fmla="*/ 2088636 w 2249450"/>
              <a:gd name="connsiteY57" fmla="*/ 1159139 h 2247981"/>
              <a:gd name="connsiteX58" fmla="*/ 2110740 w 2249450"/>
              <a:gd name="connsiteY58" fmla="*/ 1182542 h 2247981"/>
              <a:gd name="connsiteX59" fmla="*/ 2218657 w 2249450"/>
              <a:gd name="connsiteY59" fmla="*/ 1215481 h 2247981"/>
              <a:gd name="connsiteX60" fmla="*/ 2249429 w 2249450"/>
              <a:gd name="connsiteY60" fmla="*/ 1258388 h 2247981"/>
              <a:gd name="connsiteX61" fmla="*/ 2249429 w 2249450"/>
              <a:gd name="connsiteY61" fmla="*/ 1266189 h 2247981"/>
              <a:gd name="connsiteX62" fmla="*/ 2193953 w 2249450"/>
              <a:gd name="connsiteY62" fmla="*/ 1321231 h 2247981"/>
              <a:gd name="connsiteX63" fmla="*/ 2091670 w 2249450"/>
              <a:gd name="connsiteY63" fmla="*/ 1324265 h 2247981"/>
              <a:gd name="connsiteX64" fmla="*/ 2064365 w 2249450"/>
              <a:gd name="connsiteY64" fmla="*/ 1341168 h 2247981"/>
              <a:gd name="connsiteX65" fmla="*/ 2047029 w 2249450"/>
              <a:gd name="connsiteY65" fmla="*/ 1405312 h 2247981"/>
              <a:gd name="connsiteX66" fmla="*/ 2063932 w 2249450"/>
              <a:gd name="connsiteY66" fmla="*/ 1436517 h 2247981"/>
              <a:gd name="connsiteX67" fmla="*/ 2154080 w 2249450"/>
              <a:gd name="connsiteY67" fmla="*/ 1492859 h 2247981"/>
              <a:gd name="connsiteX68" fmla="*/ 2174450 w 2249450"/>
              <a:gd name="connsiteY68" fmla="*/ 1550502 h 2247981"/>
              <a:gd name="connsiteX69" fmla="*/ 2160147 w 2249450"/>
              <a:gd name="connsiteY69" fmla="*/ 1579974 h 2247981"/>
              <a:gd name="connsiteX70" fmla="*/ 2132410 w 2249450"/>
              <a:gd name="connsiteY70" fmla="*/ 1593843 h 2247981"/>
              <a:gd name="connsiteX71" fmla="*/ 2063498 w 2249450"/>
              <a:gd name="connsiteY71" fmla="*/ 1578674 h 2247981"/>
              <a:gd name="connsiteX72" fmla="*/ 2007156 w 2249450"/>
              <a:gd name="connsiteY72" fmla="*/ 1565671 h 2247981"/>
              <a:gd name="connsiteX73" fmla="*/ 1977684 w 2249450"/>
              <a:gd name="connsiteY73" fmla="*/ 1574773 h 2247981"/>
              <a:gd name="connsiteX74" fmla="*/ 1942146 w 2249450"/>
              <a:gd name="connsiteY74" fmla="*/ 1638483 h 2247981"/>
              <a:gd name="connsiteX75" fmla="*/ 1950813 w 2249450"/>
              <a:gd name="connsiteY75" fmla="*/ 1665787 h 2247981"/>
              <a:gd name="connsiteX76" fmla="*/ 2026659 w 2249450"/>
              <a:gd name="connsiteY76" fmla="*/ 1747268 h 2247981"/>
              <a:gd name="connsiteX77" fmla="*/ 2031427 w 2249450"/>
              <a:gd name="connsiteY77" fmla="*/ 1803177 h 2247981"/>
              <a:gd name="connsiteX78" fmla="*/ 2028393 w 2249450"/>
              <a:gd name="connsiteY78" fmla="*/ 1807511 h 2247981"/>
              <a:gd name="connsiteX79" fmla="*/ 1952114 w 2249450"/>
              <a:gd name="connsiteY79" fmla="*/ 1826581 h 2247981"/>
              <a:gd name="connsiteX80" fmla="*/ 1864133 w 2249450"/>
              <a:gd name="connsiteY80" fmla="*/ 1779773 h 2247981"/>
              <a:gd name="connsiteX81" fmla="*/ 1829894 w 2249450"/>
              <a:gd name="connsiteY81" fmla="*/ 1781073 h 2247981"/>
              <a:gd name="connsiteX82" fmla="*/ 1785254 w 2249450"/>
              <a:gd name="connsiteY82" fmla="*/ 1824847 h 2247981"/>
              <a:gd name="connsiteX83" fmla="*/ 1783086 w 2249450"/>
              <a:gd name="connsiteY83" fmla="*/ 1862553 h 2247981"/>
              <a:gd name="connsiteX84" fmla="*/ 1835095 w 2249450"/>
              <a:gd name="connsiteY84" fmla="*/ 1960936 h 2247981"/>
              <a:gd name="connsiteX85" fmla="*/ 1826427 w 2249450"/>
              <a:gd name="connsiteY85" fmla="*/ 2012077 h 2247981"/>
              <a:gd name="connsiteX86" fmla="*/ 1817759 w 2249450"/>
              <a:gd name="connsiteY86" fmla="*/ 2019879 h 2247981"/>
              <a:gd name="connsiteX87" fmla="*/ 1743213 w 2249450"/>
              <a:gd name="connsiteY87" fmla="*/ 2017278 h 2247981"/>
              <a:gd name="connsiteX88" fmla="*/ 1670402 w 2249450"/>
              <a:gd name="connsiteY88" fmla="*/ 1949233 h 2247981"/>
              <a:gd name="connsiteX89" fmla="*/ 1633128 w 2249450"/>
              <a:gd name="connsiteY89" fmla="*/ 1941866 h 2247981"/>
              <a:gd name="connsiteX90" fmla="*/ 1581987 w 2249450"/>
              <a:gd name="connsiteY90" fmla="*/ 1970904 h 2247981"/>
              <a:gd name="connsiteX91" fmla="*/ 1569418 w 2249450"/>
              <a:gd name="connsiteY91" fmla="*/ 2009043 h 2247981"/>
              <a:gd name="connsiteX92" fmla="*/ 1595423 w 2249450"/>
              <a:gd name="connsiteY92" fmla="*/ 2122595 h 2247981"/>
              <a:gd name="connsiteX93" fmla="*/ 1578519 w 2249450"/>
              <a:gd name="connsiteY93" fmla="*/ 2160301 h 2247981"/>
              <a:gd name="connsiteX94" fmla="*/ 1546448 w 2249450"/>
              <a:gd name="connsiteY94" fmla="*/ 2174604 h 2247981"/>
              <a:gd name="connsiteX95" fmla="*/ 1497473 w 2249450"/>
              <a:gd name="connsiteY95" fmla="*/ 2157268 h 2247981"/>
              <a:gd name="connsiteX96" fmla="*/ 1440698 w 2249450"/>
              <a:gd name="connsiteY96" fmla="*/ 2065819 h 2247981"/>
              <a:gd name="connsiteX97" fmla="*/ 1398224 w 2249450"/>
              <a:gd name="connsiteY97" fmla="*/ 2045883 h 2247981"/>
              <a:gd name="connsiteX98" fmla="*/ 1352716 w 2249450"/>
              <a:gd name="connsiteY98" fmla="*/ 2058018 h 2247981"/>
              <a:gd name="connsiteX99" fmla="*/ 1324979 w 2249450"/>
              <a:gd name="connsiteY99" fmla="*/ 2095725 h 2247981"/>
              <a:gd name="connsiteX100" fmla="*/ 1321945 w 2249450"/>
              <a:gd name="connsiteY100" fmla="*/ 2198007 h 2247981"/>
              <a:gd name="connsiteX101" fmla="*/ 1282505 w 2249450"/>
              <a:gd name="connsiteY101" fmla="*/ 2244815 h 2247981"/>
              <a:gd name="connsiteX102" fmla="*/ 1257801 w 2249450"/>
              <a:gd name="connsiteY102" fmla="*/ 2247849 h 2247981"/>
              <a:gd name="connsiteX103" fmla="*/ 1217928 w 2249450"/>
              <a:gd name="connsiteY103" fmla="*/ 2220978 h 2247981"/>
              <a:gd name="connsiteX104" fmla="*/ 1184556 w 2249450"/>
              <a:gd name="connsiteY104" fmla="*/ 2112194 h 2247981"/>
              <a:gd name="connsiteX105" fmla="*/ 1153351 w 2249450"/>
              <a:gd name="connsiteY105" fmla="*/ 2085322 h 2247981"/>
              <a:gd name="connsiteX106" fmla="*/ 1096142 w 2249450"/>
              <a:gd name="connsiteY106" fmla="*/ 2085756 h 2247981"/>
              <a:gd name="connsiteX107" fmla="*/ 1068403 w 2249450"/>
              <a:gd name="connsiteY107" fmla="*/ 2109593 h 2247981"/>
              <a:gd name="connsiteX108" fmla="*/ 1036765 w 2249450"/>
              <a:gd name="connsiteY108" fmla="*/ 2212310 h 2247981"/>
              <a:gd name="connsiteX109" fmla="*/ 983457 w 2249450"/>
              <a:gd name="connsiteY109" fmla="*/ 2246549 h 2247981"/>
              <a:gd name="connsiteX110" fmla="*/ 929715 w 2249450"/>
              <a:gd name="connsiteY110" fmla="*/ 2185872 h 2247981"/>
              <a:gd name="connsiteX111" fmla="*/ 927114 w 2249450"/>
              <a:gd name="connsiteY111" fmla="*/ 2092691 h 2247981"/>
              <a:gd name="connsiteX112" fmla="*/ 907611 w 2249450"/>
              <a:gd name="connsiteY112" fmla="*/ 2061485 h 2247981"/>
              <a:gd name="connsiteX113" fmla="*/ 844334 w 2249450"/>
              <a:gd name="connsiteY113" fmla="*/ 2045449 h 2247981"/>
              <a:gd name="connsiteX114" fmla="*/ 813995 w 2249450"/>
              <a:gd name="connsiteY114" fmla="*/ 2061485 h 2247981"/>
              <a:gd name="connsiteX115" fmla="*/ 756353 w 2249450"/>
              <a:gd name="connsiteY115" fmla="*/ 2153801 h 2247981"/>
              <a:gd name="connsiteX116" fmla="*/ 702610 w 2249450"/>
              <a:gd name="connsiteY116" fmla="*/ 2173304 h 2247981"/>
              <a:gd name="connsiteX117" fmla="*/ 698710 w 2249450"/>
              <a:gd name="connsiteY117" fmla="*/ 2172004 h 2247981"/>
              <a:gd name="connsiteX118" fmla="*/ 659703 w 2249450"/>
              <a:gd name="connsiteY118" fmla="*/ 2103959 h 2247981"/>
              <a:gd name="connsiteX119" fmla="*/ 681807 w 2249450"/>
              <a:gd name="connsiteY119" fmla="*/ 2008176 h 2247981"/>
              <a:gd name="connsiteX120" fmla="*/ 667505 w 2249450"/>
              <a:gd name="connsiteY120" fmla="*/ 1969170 h 2247981"/>
              <a:gd name="connsiteX121" fmla="*/ 621130 w 2249450"/>
              <a:gd name="connsiteY121" fmla="*/ 1942300 h 2247981"/>
              <a:gd name="connsiteX122" fmla="*/ 579091 w 2249450"/>
              <a:gd name="connsiteY122" fmla="*/ 1950100 h 2247981"/>
              <a:gd name="connsiteX123" fmla="*/ 500645 w 2249450"/>
              <a:gd name="connsiteY123" fmla="*/ 2023345 h 2247981"/>
              <a:gd name="connsiteX124" fmla="*/ 445603 w 2249450"/>
              <a:gd name="connsiteY124" fmla="*/ 2028547 h 2247981"/>
              <a:gd name="connsiteX125" fmla="*/ 437801 w 2249450"/>
              <a:gd name="connsiteY125" fmla="*/ 2023345 h 2247981"/>
              <a:gd name="connsiteX126" fmla="*/ 420465 w 2249450"/>
              <a:gd name="connsiteY126" fmla="*/ 1950967 h 2247981"/>
              <a:gd name="connsiteX127" fmla="*/ 467272 w 2249450"/>
              <a:gd name="connsiteY127" fmla="*/ 1862987 h 2247981"/>
              <a:gd name="connsiteX128" fmla="*/ 463805 w 2249450"/>
              <a:gd name="connsiteY128" fmla="*/ 1821813 h 2247981"/>
              <a:gd name="connsiteX129" fmla="*/ 424799 w 2249450"/>
              <a:gd name="connsiteY129" fmla="*/ 1783240 h 2247981"/>
              <a:gd name="connsiteX130" fmla="*/ 384492 w 2249450"/>
              <a:gd name="connsiteY130" fmla="*/ 1780206 h 2247981"/>
              <a:gd name="connsiteX131" fmla="*/ 286977 w 2249450"/>
              <a:gd name="connsiteY131" fmla="*/ 1831782 h 2247981"/>
              <a:gd name="connsiteX132" fmla="*/ 233668 w 2249450"/>
              <a:gd name="connsiteY132" fmla="*/ 1821813 h 2247981"/>
              <a:gd name="connsiteX133" fmla="*/ 230201 w 2249450"/>
              <a:gd name="connsiteY133" fmla="*/ 1817912 h 2247981"/>
              <a:gd name="connsiteX134" fmla="*/ 232368 w 2249450"/>
              <a:gd name="connsiteY134" fmla="*/ 1738166 h 2247981"/>
              <a:gd name="connsiteX135" fmla="*/ 297811 w 2249450"/>
              <a:gd name="connsiteY135" fmla="*/ 1668388 h 2247981"/>
              <a:gd name="connsiteX136" fmla="*/ 305613 w 2249450"/>
              <a:gd name="connsiteY136" fmla="*/ 1630248 h 2247981"/>
              <a:gd name="connsiteX137" fmla="*/ 275708 w 2249450"/>
              <a:gd name="connsiteY137" fmla="*/ 1578240 h 2247981"/>
              <a:gd name="connsiteX138" fmla="*/ 238002 w 2249450"/>
              <a:gd name="connsiteY138" fmla="*/ 1567405 h 2247981"/>
              <a:gd name="connsiteX139" fmla="*/ 143520 w 2249450"/>
              <a:gd name="connsiteY139" fmla="*/ 1589075 h 2247981"/>
              <a:gd name="connsiteX140" fmla="*/ 130951 w 2249450"/>
              <a:gd name="connsiteY140" fmla="*/ 1592109 h 2247981"/>
              <a:gd name="connsiteX141" fmla="*/ 84144 w 2249450"/>
              <a:gd name="connsiteY141" fmla="*/ 1569138 h 2247981"/>
              <a:gd name="connsiteX142" fmla="*/ 73308 w 2249450"/>
              <a:gd name="connsiteY142" fmla="*/ 1544001 h 2247981"/>
              <a:gd name="connsiteX143" fmla="*/ 90645 w 2249450"/>
              <a:gd name="connsiteY143" fmla="*/ 1495026 h 2247981"/>
              <a:gd name="connsiteX144" fmla="*/ 179493 w 2249450"/>
              <a:gd name="connsiteY144" fmla="*/ 1439551 h 2247981"/>
              <a:gd name="connsiteX145" fmla="*/ 200729 w 2249450"/>
              <a:gd name="connsiteY145" fmla="*/ 1389710 h 2247981"/>
              <a:gd name="connsiteX146" fmla="*/ 187293 w 2249450"/>
              <a:gd name="connsiteY146" fmla="*/ 1344635 h 2247981"/>
              <a:gd name="connsiteX147" fmla="*/ 154788 w 2249450"/>
              <a:gd name="connsiteY147" fmla="*/ 1322965 h 2247981"/>
              <a:gd name="connsiteX148" fmla="*/ 49905 w 2249450"/>
              <a:gd name="connsiteY148" fmla="*/ 1319931 h 2247981"/>
              <a:gd name="connsiteX149" fmla="*/ 3097 w 2249450"/>
              <a:gd name="connsiteY149" fmla="*/ 1280491 h 2247981"/>
              <a:gd name="connsiteX150" fmla="*/ 1364 w 2249450"/>
              <a:gd name="connsiteY150" fmla="*/ 1271390 h 2247981"/>
              <a:gd name="connsiteX151" fmla="*/ 40803 w 2249450"/>
              <a:gd name="connsiteY151" fmla="*/ 1211580 h 2247981"/>
              <a:gd name="connsiteX152" fmla="*/ 134852 w 2249450"/>
              <a:gd name="connsiteY152" fmla="*/ 1182975 h 2247981"/>
              <a:gd name="connsiteX153" fmla="*/ 163023 w 2249450"/>
              <a:gd name="connsiteY153" fmla="*/ 1151337 h 2247981"/>
              <a:gd name="connsiteX154" fmla="*/ 161722 w 2249450"/>
              <a:gd name="connsiteY154" fmla="*/ 1091094 h 2247981"/>
              <a:gd name="connsiteX155" fmla="*/ 139619 w 2249450"/>
              <a:gd name="connsiteY155" fmla="*/ 1066390 h 2247981"/>
              <a:gd name="connsiteX156" fmla="*/ 39503 w 2249450"/>
              <a:gd name="connsiteY156" fmla="*/ 1035618 h 2247981"/>
              <a:gd name="connsiteX157" fmla="*/ 1364 w 2249450"/>
              <a:gd name="connsiteY157" fmla="*/ 980143 h 2247981"/>
              <a:gd name="connsiteX158" fmla="*/ 5264 w 2249450"/>
              <a:gd name="connsiteY158" fmla="*/ 957172 h 2247981"/>
              <a:gd name="connsiteX159" fmla="*/ 41237 w 2249450"/>
              <a:gd name="connsiteY159" fmla="*/ 928568 h 2247981"/>
              <a:gd name="connsiteX160" fmla="*/ 138319 w 2249450"/>
              <a:gd name="connsiteY160" fmla="*/ 925534 h 2247981"/>
              <a:gd name="connsiteX161" fmla="*/ 152621 w 2249450"/>
              <a:gd name="connsiteY161" fmla="*/ 925100 h 2247981"/>
              <a:gd name="connsiteX162" fmla="*/ 191194 w 2249450"/>
              <a:gd name="connsiteY162" fmla="*/ 894762 h 2247981"/>
              <a:gd name="connsiteX163" fmla="*/ 202462 w 2249450"/>
              <a:gd name="connsiteY163" fmla="*/ 851855 h 2247981"/>
              <a:gd name="connsiteX164" fmla="*/ 184260 w 2249450"/>
              <a:gd name="connsiteY164" fmla="*/ 811115 h 2247981"/>
              <a:gd name="connsiteX165" fmla="*/ 95412 w 2249450"/>
              <a:gd name="connsiteY165" fmla="*/ 755639 h 2247981"/>
              <a:gd name="connsiteX166" fmla="*/ 75475 w 2249450"/>
              <a:gd name="connsiteY166" fmla="*/ 698863 h 2247981"/>
              <a:gd name="connsiteX167" fmla="*/ 88044 w 2249450"/>
              <a:gd name="connsiteY167" fmla="*/ 671558 h 2247981"/>
              <a:gd name="connsiteX168" fmla="*/ 127050 w 2249450"/>
              <a:gd name="connsiteY168" fmla="*/ 655089 h 2247981"/>
              <a:gd name="connsiteX169" fmla="*/ 238002 w 2249450"/>
              <a:gd name="connsiteY169" fmla="*/ 680660 h 2247981"/>
              <a:gd name="connsiteX170" fmla="*/ 278308 w 2249450"/>
              <a:gd name="connsiteY170" fmla="*/ 667224 h 2247981"/>
              <a:gd name="connsiteX171" fmla="*/ 305613 w 2249450"/>
              <a:gd name="connsiteY171" fmla="*/ 619550 h 2247981"/>
              <a:gd name="connsiteX172" fmla="*/ 297811 w 2249450"/>
              <a:gd name="connsiteY172" fmla="*/ 578810 h 2247981"/>
              <a:gd name="connsiteX173" fmla="*/ 224133 w 2249450"/>
              <a:gd name="connsiteY173" fmla="*/ 500363 h 2247981"/>
              <a:gd name="connsiteX174" fmla="*/ 219799 w 2249450"/>
              <a:gd name="connsiteY174" fmla="*/ 444454 h 2247981"/>
              <a:gd name="connsiteX175" fmla="*/ 227167 w 2249450"/>
              <a:gd name="connsiteY175" fmla="*/ 433619 h 2247981"/>
              <a:gd name="connsiteX176" fmla="*/ 293910 w 2249450"/>
              <a:gd name="connsiteY176" fmla="*/ 418883 h 2247981"/>
              <a:gd name="connsiteX177" fmla="*/ 384059 w 2249450"/>
              <a:gd name="connsiteY177" fmla="*/ 466992 h 2247981"/>
              <a:gd name="connsiteX178" fmla="*/ 426533 w 2249450"/>
              <a:gd name="connsiteY178" fmla="*/ 463091 h 2247981"/>
              <a:gd name="connsiteX179" fmla="*/ 462939 w 2249450"/>
              <a:gd name="connsiteY179" fmla="*/ 427118 h 2247981"/>
              <a:gd name="connsiteX180" fmla="*/ 467706 w 2249450"/>
              <a:gd name="connsiteY180" fmla="*/ 383778 h 2247981"/>
              <a:gd name="connsiteX181" fmla="*/ 415264 w 2249450"/>
              <a:gd name="connsiteY181" fmla="*/ 285395 h 2247981"/>
              <a:gd name="connsiteX182" fmla="*/ 424366 w 2249450"/>
              <a:gd name="connsiteY182" fmla="*/ 235554 h 2247981"/>
              <a:gd name="connsiteX183" fmla="*/ 451670 w 2249450"/>
              <a:gd name="connsiteY183" fmla="*/ 215184 h 2247981"/>
              <a:gd name="connsiteX184" fmla="*/ 495877 w 2249450"/>
              <a:gd name="connsiteY184" fmla="*/ 219951 h 2247981"/>
              <a:gd name="connsiteX185" fmla="*/ 570856 w 2249450"/>
              <a:gd name="connsiteY185" fmla="*/ 289729 h 2247981"/>
              <a:gd name="connsiteX186" fmla="*/ 634133 w 2249450"/>
              <a:gd name="connsiteY186" fmla="*/ 298831 h 2247981"/>
              <a:gd name="connsiteX187" fmla="*/ 669672 w 2249450"/>
              <a:gd name="connsiteY187" fmla="*/ 276727 h 2247981"/>
              <a:gd name="connsiteX188" fmla="*/ 681807 w 2249450"/>
              <a:gd name="connsiteY188" fmla="*/ 239455 h 2247981"/>
              <a:gd name="connsiteX189" fmla="*/ 656670 w 2249450"/>
              <a:gd name="connsiteY189" fmla="*/ 131103 h 2247981"/>
              <a:gd name="connsiteX190" fmla="*/ 677907 w 2249450"/>
              <a:gd name="connsiteY190" fmla="*/ 84729 h 2247981"/>
              <a:gd name="connsiteX191" fmla="*/ 706945 w 2249450"/>
              <a:gd name="connsiteY191" fmla="*/ 72593 h 2247981"/>
              <a:gd name="connsiteX192" fmla="*/ 752886 w 2249450"/>
              <a:gd name="connsiteY192" fmla="*/ 89063 h 2247981"/>
              <a:gd name="connsiteX193" fmla="*/ 810962 w 2249450"/>
              <a:gd name="connsiteY193" fmla="*/ 182679 h 2247981"/>
              <a:gd name="connsiteX194" fmla="*/ 851269 w 2249450"/>
              <a:gd name="connsiteY194" fmla="*/ 202182 h 2247981"/>
              <a:gd name="connsiteX195" fmla="*/ 905444 w 2249450"/>
              <a:gd name="connsiteY195" fmla="*/ 187012 h 2247981"/>
              <a:gd name="connsiteX196" fmla="*/ 925381 w 2249450"/>
              <a:gd name="connsiteY196" fmla="*/ 157974 h 2247981"/>
              <a:gd name="connsiteX197" fmla="*/ 929715 w 2249450"/>
              <a:gd name="connsiteY197" fmla="*/ 45289 h 2247981"/>
              <a:gd name="connsiteX198" fmla="*/ 961786 w 2249450"/>
              <a:gd name="connsiteY198" fmla="*/ 4116 h 2247981"/>
              <a:gd name="connsiteX199" fmla="*/ 973488 w 2249450"/>
              <a:gd name="connsiteY199" fmla="*/ 1515 h 2247981"/>
              <a:gd name="connsiteX200" fmla="*/ 1000096 w 2249450"/>
              <a:gd name="connsiteY200" fmla="*/ 120 h 224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2249450" h="2247981">
                <a:moveTo>
                  <a:pt x="1125613" y="301864"/>
                </a:moveTo>
                <a:cubicBezTo>
                  <a:pt x="668805" y="301431"/>
                  <a:pt x="305613" y="667657"/>
                  <a:pt x="303879" y="1118832"/>
                </a:cubicBezTo>
                <a:cubicBezTo>
                  <a:pt x="302145" y="1580841"/>
                  <a:pt x="677040" y="1944033"/>
                  <a:pt x="1124313" y="1942733"/>
                </a:cubicBezTo>
                <a:cubicBezTo>
                  <a:pt x="1570285" y="1944467"/>
                  <a:pt x="1946479" y="1585608"/>
                  <a:pt x="1946047" y="1121865"/>
                </a:cubicBezTo>
                <a:cubicBezTo>
                  <a:pt x="1945613" y="665923"/>
                  <a:pt x="1579820" y="302298"/>
                  <a:pt x="1125613" y="301864"/>
                </a:cubicBezTo>
                <a:close/>
                <a:moveTo>
                  <a:pt x="1000096" y="120"/>
                </a:moveTo>
                <a:cubicBezTo>
                  <a:pt x="1021651" y="1299"/>
                  <a:pt x="1029615" y="11376"/>
                  <a:pt x="1038065" y="40955"/>
                </a:cubicBezTo>
                <a:cubicBezTo>
                  <a:pt x="1047166" y="73027"/>
                  <a:pt x="1058002" y="104232"/>
                  <a:pt x="1066670" y="136304"/>
                </a:cubicBezTo>
                <a:cubicBezTo>
                  <a:pt x="1071004" y="151473"/>
                  <a:pt x="1080105" y="159708"/>
                  <a:pt x="1094841" y="161875"/>
                </a:cubicBezTo>
                <a:cubicBezTo>
                  <a:pt x="1115211" y="164476"/>
                  <a:pt x="1136015" y="164476"/>
                  <a:pt x="1156384" y="161875"/>
                </a:cubicBezTo>
                <a:cubicBezTo>
                  <a:pt x="1170687" y="160141"/>
                  <a:pt x="1179355" y="151473"/>
                  <a:pt x="1183689" y="137171"/>
                </a:cubicBezTo>
                <a:cubicBezTo>
                  <a:pt x="1194091" y="102065"/>
                  <a:pt x="1204926" y="66960"/>
                  <a:pt x="1215761" y="31853"/>
                </a:cubicBezTo>
                <a:cubicBezTo>
                  <a:pt x="1223995" y="5850"/>
                  <a:pt x="1232230" y="-218"/>
                  <a:pt x="1259534" y="215"/>
                </a:cubicBezTo>
                <a:cubicBezTo>
                  <a:pt x="1263435" y="215"/>
                  <a:pt x="1267336" y="215"/>
                  <a:pt x="1271236" y="649"/>
                </a:cubicBezTo>
                <a:cubicBezTo>
                  <a:pt x="1309809" y="4549"/>
                  <a:pt x="1320644" y="16251"/>
                  <a:pt x="1321511" y="54824"/>
                </a:cubicBezTo>
                <a:cubicBezTo>
                  <a:pt x="1322378" y="88629"/>
                  <a:pt x="1323678" y="122002"/>
                  <a:pt x="1324545" y="155807"/>
                </a:cubicBezTo>
                <a:cubicBezTo>
                  <a:pt x="1324979" y="169243"/>
                  <a:pt x="1329746" y="179645"/>
                  <a:pt x="1342315" y="185278"/>
                </a:cubicBezTo>
                <a:cubicBezTo>
                  <a:pt x="1362685" y="194380"/>
                  <a:pt x="1383921" y="200448"/>
                  <a:pt x="1406459" y="202182"/>
                </a:cubicBezTo>
                <a:cubicBezTo>
                  <a:pt x="1420328" y="203048"/>
                  <a:pt x="1429863" y="197414"/>
                  <a:pt x="1436797" y="186145"/>
                </a:cubicBezTo>
                <a:cubicBezTo>
                  <a:pt x="1455866" y="155374"/>
                  <a:pt x="1475370" y="124602"/>
                  <a:pt x="1494439" y="93830"/>
                </a:cubicBezTo>
                <a:cubicBezTo>
                  <a:pt x="1510909" y="67827"/>
                  <a:pt x="1520877" y="64359"/>
                  <a:pt x="1550348" y="74327"/>
                </a:cubicBezTo>
                <a:cubicBezTo>
                  <a:pt x="1553816" y="75627"/>
                  <a:pt x="1556850" y="76494"/>
                  <a:pt x="1560317" y="77794"/>
                </a:cubicBezTo>
                <a:cubicBezTo>
                  <a:pt x="1594556" y="92530"/>
                  <a:pt x="1600190" y="103366"/>
                  <a:pt x="1591955" y="139771"/>
                </a:cubicBezTo>
                <a:cubicBezTo>
                  <a:pt x="1584587" y="172276"/>
                  <a:pt x="1577220" y="204348"/>
                  <a:pt x="1569418" y="236854"/>
                </a:cubicBezTo>
                <a:cubicBezTo>
                  <a:pt x="1565084" y="254623"/>
                  <a:pt x="1569418" y="268492"/>
                  <a:pt x="1585021" y="278894"/>
                </a:cubicBezTo>
                <a:cubicBezTo>
                  <a:pt x="1601057" y="289729"/>
                  <a:pt x="1617093" y="299697"/>
                  <a:pt x="1635295" y="306632"/>
                </a:cubicBezTo>
                <a:cubicBezTo>
                  <a:pt x="1648298" y="311399"/>
                  <a:pt x="1658699" y="308365"/>
                  <a:pt x="1668668" y="298831"/>
                </a:cubicBezTo>
                <a:cubicBezTo>
                  <a:pt x="1695105" y="273693"/>
                  <a:pt x="1721543" y="249422"/>
                  <a:pt x="1748414" y="224718"/>
                </a:cubicBezTo>
                <a:cubicBezTo>
                  <a:pt x="1770518" y="203915"/>
                  <a:pt x="1782653" y="203048"/>
                  <a:pt x="1807357" y="219951"/>
                </a:cubicBezTo>
                <a:cubicBezTo>
                  <a:pt x="1808657" y="220818"/>
                  <a:pt x="1809524" y="221252"/>
                  <a:pt x="1810390" y="222118"/>
                </a:cubicBezTo>
                <a:cubicBezTo>
                  <a:pt x="1852432" y="252456"/>
                  <a:pt x="1846364" y="265458"/>
                  <a:pt x="1829028" y="297097"/>
                </a:cubicBezTo>
                <a:cubicBezTo>
                  <a:pt x="1813425" y="325702"/>
                  <a:pt x="1798689" y="355173"/>
                  <a:pt x="1782653" y="383778"/>
                </a:cubicBezTo>
                <a:cubicBezTo>
                  <a:pt x="1774419" y="398947"/>
                  <a:pt x="1776152" y="411949"/>
                  <a:pt x="1786554" y="424951"/>
                </a:cubicBezTo>
                <a:cubicBezTo>
                  <a:pt x="1798255" y="439253"/>
                  <a:pt x="1811258" y="452256"/>
                  <a:pt x="1825560" y="463524"/>
                </a:cubicBezTo>
                <a:cubicBezTo>
                  <a:pt x="1837695" y="473059"/>
                  <a:pt x="1850264" y="474359"/>
                  <a:pt x="1864567" y="466992"/>
                </a:cubicBezTo>
                <a:cubicBezTo>
                  <a:pt x="1897072" y="449222"/>
                  <a:pt x="1930010" y="431886"/>
                  <a:pt x="1962949" y="414982"/>
                </a:cubicBezTo>
                <a:cubicBezTo>
                  <a:pt x="1986352" y="402847"/>
                  <a:pt x="1999789" y="405448"/>
                  <a:pt x="2016690" y="426251"/>
                </a:cubicBezTo>
                <a:cubicBezTo>
                  <a:pt x="2022758" y="433185"/>
                  <a:pt x="2028393" y="440554"/>
                  <a:pt x="2033160" y="448355"/>
                </a:cubicBezTo>
                <a:cubicBezTo>
                  <a:pt x="2045295" y="467425"/>
                  <a:pt x="2043995" y="479993"/>
                  <a:pt x="2028826" y="496896"/>
                </a:cubicBezTo>
                <a:cubicBezTo>
                  <a:pt x="2002822" y="525068"/>
                  <a:pt x="1976818" y="553672"/>
                  <a:pt x="1950380" y="581410"/>
                </a:cubicBezTo>
                <a:cubicBezTo>
                  <a:pt x="1940412" y="591812"/>
                  <a:pt x="1938245" y="603081"/>
                  <a:pt x="1943446" y="616082"/>
                </a:cubicBezTo>
                <a:cubicBezTo>
                  <a:pt x="1951247" y="634719"/>
                  <a:pt x="1960782" y="652055"/>
                  <a:pt x="1973351" y="668091"/>
                </a:cubicBezTo>
                <a:cubicBezTo>
                  <a:pt x="1983319" y="681093"/>
                  <a:pt x="1995454" y="684560"/>
                  <a:pt x="2011490" y="680660"/>
                </a:cubicBezTo>
                <a:cubicBezTo>
                  <a:pt x="2048329" y="671558"/>
                  <a:pt x="2085602" y="663323"/>
                  <a:pt x="2122441" y="655522"/>
                </a:cubicBezTo>
                <a:cubicBezTo>
                  <a:pt x="2141944" y="651188"/>
                  <a:pt x="2153647" y="656822"/>
                  <a:pt x="2163615" y="674592"/>
                </a:cubicBezTo>
                <a:cubicBezTo>
                  <a:pt x="2168816" y="684126"/>
                  <a:pt x="2173150" y="694095"/>
                  <a:pt x="2176617" y="704496"/>
                </a:cubicBezTo>
                <a:cubicBezTo>
                  <a:pt x="2183985" y="728334"/>
                  <a:pt x="2180084" y="739603"/>
                  <a:pt x="2158847" y="753038"/>
                </a:cubicBezTo>
                <a:cubicBezTo>
                  <a:pt x="2128509" y="772109"/>
                  <a:pt x="2098604" y="792045"/>
                  <a:pt x="2067399" y="809815"/>
                </a:cubicBezTo>
                <a:cubicBezTo>
                  <a:pt x="2049630" y="820216"/>
                  <a:pt x="2044862" y="834086"/>
                  <a:pt x="2047896" y="852289"/>
                </a:cubicBezTo>
                <a:cubicBezTo>
                  <a:pt x="2050497" y="869191"/>
                  <a:pt x="2055264" y="885661"/>
                  <a:pt x="2061331" y="901696"/>
                </a:cubicBezTo>
                <a:cubicBezTo>
                  <a:pt x="2066966" y="916432"/>
                  <a:pt x="2076934" y="924233"/>
                  <a:pt x="2093837" y="924667"/>
                </a:cubicBezTo>
                <a:cubicBezTo>
                  <a:pt x="2131977" y="925100"/>
                  <a:pt x="2169683" y="927701"/>
                  <a:pt x="2207822" y="929001"/>
                </a:cubicBezTo>
                <a:cubicBezTo>
                  <a:pt x="2228625" y="929868"/>
                  <a:pt x="2239027" y="938102"/>
                  <a:pt x="2244661" y="958039"/>
                </a:cubicBezTo>
                <a:cubicBezTo>
                  <a:pt x="2248128" y="969308"/>
                  <a:pt x="2249429" y="981009"/>
                  <a:pt x="2249429" y="993144"/>
                </a:cubicBezTo>
                <a:cubicBezTo>
                  <a:pt x="2249429" y="1016548"/>
                  <a:pt x="2242928" y="1026084"/>
                  <a:pt x="2221257" y="1033018"/>
                </a:cubicBezTo>
                <a:cubicBezTo>
                  <a:pt x="2187019" y="1043853"/>
                  <a:pt x="2152779" y="1054255"/>
                  <a:pt x="2118540" y="1064657"/>
                </a:cubicBezTo>
                <a:cubicBezTo>
                  <a:pt x="2093837" y="1072024"/>
                  <a:pt x="2087336" y="1079826"/>
                  <a:pt x="2086469" y="1105396"/>
                </a:cubicBezTo>
                <a:cubicBezTo>
                  <a:pt x="2086036" y="1123165"/>
                  <a:pt x="2084735" y="1141368"/>
                  <a:pt x="2088636" y="1159139"/>
                </a:cubicBezTo>
                <a:cubicBezTo>
                  <a:pt x="2091237" y="1171274"/>
                  <a:pt x="2098604" y="1178642"/>
                  <a:pt x="2110740" y="1182542"/>
                </a:cubicBezTo>
                <a:cubicBezTo>
                  <a:pt x="2146712" y="1193377"/>
                  <a:pt x="2182685" y="1204212"/>
                  <a:pt x="2218657" y="1215481"/>
                </a:cubicBezTo>
                <a:cubicBezTo>
                  <a:pt x="2243795" y="1223282"/>
                  <a:pt x="2249863" y="1231950"/>
                  <a:pt x="2249429" y="1258388"/>
                </a:cubicBezTo>
                <a:cubicBezTo>
                  <a:pt x="2249429" y="1260988"/>
                  <a:pt x="2249429" y="1263589"/>
                  <a:pt x="2249429" y="1266189"/>
                </a:cubicBezTo>
                <a:cubicBezTo>
                  <a:pt x="2247695" y="1306929"/>
                  <a:pt x="2234693" y="1319931"/>
                  <a:pt x="2193953" y="1321231"/>
                </a:cubicBezTo>
                <a:cubicBezTo>
                  <a:pt x="2159714" y="1322098"/>
                  <a:pt x="2125909" y="1323832"/>
                  <a:pt x="2091670" y="1324265"/>
                </a:cubicBezTo>
                <a:cubicBezTo>
                  <a:pt x="2078667" y="1324699"/>
                  <a:pt x="2069566" y="1330333"/>
                  <a:pt x="2064365" y="1341168"/>
                </a:cubicBezTo>
                <a:cubicBezTo>
                  <a:pt x="2054831" y="1361538"/>
                  <a:pt x="2048763" y="1382775"/>
                  <a:pt x="2047029" y="1405312"/>
                </a:cubicBezTo>
                <a:cubicBezTo>
                  <a:pt x="2045729" y="1419614"/>
                  <a:pt x="2051797" y="1429149"/>
                  <a:pt x="2063932" y="1436517"/>
                </a:cubicBezTo>
                <a:cubicBezTo>
                  <a:pt x="2094271" y="1455153"/>
                  <a:pt x="2124175" y="1473789"/>
                  <a:pt x="2154080" y="1492859"/>
                </a:cubicBezTo>
                <a:cubicBezTo>
                  <a:pt x="2181384" y="1509762"/>
                  <a:pt x="2184852" y="1520164"/>
                  <a:pt x="2174450" y="1550502"/>
                </a:cubicBezTo>
                <a:cubicBezTo>
                  <a:pt x="2170983" y="1560904"/>
                  <a:pt x="2166215" y="1570872"/>
                  <a:pt x="2160147" y="1579974"/>
                </a:cubicBezTo>
                <a:cubicBezTo>
                  <a:pt x="2154513" y="1588208"/>
                  <a:pt x="2145412" y="1593843"/>
                  <a:pt x="2132410" y="1593843"/>
                </a:cubicBezTo>
                <a:cubicBezTo>
                  <a:pt x="2109439" y="1588642"/>
                  <a:pt x="2086469" y="1583440"/>
                  <a:pt x="2063498" y="1578674"/>
                </a:cubicBezTo>
                <a:cubicBezTo>
                  <a:pt x="2044862" y="1574339"/>
                  <a:pt x="2025792" y="1570439"/>
                  <a:pt x="2007156" y="1565671"/>
                </a:cubicBezTo>
                <a:cubicBezTo>
                  <a:pt x="1995021" y="1562637"/>
                  <a:pt x="1985486" y="1566104"/>
                  <a:pt x="1977684" y="1574773"/>
                </a:cubicBezTo>
                <a:cubicBezTo>
                  <a:pt x="1961649" y="1593409"/>
                  <a:pt x="1949080" y="1614646"/>
                  <a:pt x="1942146" y="1638483"/>
                </a:cubicBezTo>
                <a:cubicBezTo>
                  <a:pt x="1938678" y="1649752"/>
                  <a:pt x="1943880" y="1657986"/>
                  <a:pt x="1950813" y="1665787"/>
                </a:cubicBezTo>
                <a:cubicBezTo>
                  <a:pt x="1975951" y="1693092"/>
                  <a:pt x="2001521" y="1720396"/>
                  <a:pt x="2026659" y="1747268"/>
                </a:cubicBezTo>
                <a:cubicBezTo>
                  <a:pt x="2045729" y="1767638"/>
                  <a:pt x="2046596" y="1779773"/>
                  <a:pt x="2031427" y="1803177"/>
                </a:cubicBezTo>
                <a:cubicBezTo>
                  <a:pt x="2030560" y="1804477"/>
                  <a:pt x="2029693" y="1806211"/>
                  <a:pt x="2028393" y="1807511"/>
                </a:cubicBezTo>
                <a:cubicBezTo>
                  <a:pt x="1999789" y="1846084"/>
                  <a:pt x="1987219" y="1846517"/>
                  <a:pt x="1952114" y="1826581"/>
                </a:cubicBezTo>
                <a:cubicBezTo>
                  <a:pt x="1923509" y="1810111"/>
                  <a:pt x="1893171" y="1795375"/>
                  <a:pt x="1864133" y="1779773"/>
                </a:cubicBezTo>
                <a:cubicBezTo>
                  <a:pt x="1851997" y="1773272"/>
                  <a:pt x="1840729" y="1773272"/>
                  <a:pt x="1829894" y="1781073"/>
                </a:cubicBezTo>
                <a:cubicBezTo>
                  <a:pt x="1812557" y="1793209"/>
                  <a:pt x="1797822" y="1807944"/>
                  <a:pt x="1785254" y="1824847"/>
                </a:cubicBezTo>
                <a:cubicBezTo>
                  <a:pt x="1776152" y="1836982"/>
                  <a:pt x="1775718" y="1849118"/>
                  <a:pt x="1783086" y="1862553"/>
                </a:cubicBezTo>
                <a:cubicBezTo>
                  <a:pt x="1800856" y="1895058"/>
                  <a:pt x="1818192" y="1927997"/>
                  <a:pt x="1835095" y="1960936"/>
                </a:cubicBezTo>
                <a:cubicBezTo>
                  <a:pt x="1846797" y="1983906"/>
                  <a:pt x="1845063" y="1994308"/>
                  <a:pt x="1826427" y="2012077"/>
                </a:cubicBezTo>
                <a:cubicBezTo>
                  <a:pt x="1823393" y="2014678"/>
                  <a:pt x="1820793" y="2017712"/>
                  <a:pt x="1817759" y="2019879"/>
                </a:cubicBezTo>
                <a:cubicBezTo>
                  <a:pt x="1790021" y="2040249"/>
                  <a:pt x="1775718" y="2050217"/>
                  <a:pt x="1743213" y="2017278"/>
                </a:cubicBezTo>
                <a:cubicBezTo>
                  <a:pt x="1719809" y="1993441"/>
                  <a:pt x="1694672" y="1972204"/>
                  <a:pt x="1670402" y="1949233"/>
                </a:cubicBezTo>
                <a:cubicBezTo>
                  <a:pt x="1659133" y="1938399"/>
                  <a:pt x="1646998" y="1936232"/>
                  <a:pt x="1633128" y="1941866"/>
                </a:cubicBezTo>
                <a:cubicBezTo>
                  <a:pt x="1614926" y="1949233"/>
                  <a:pt x="1597590" y="1958769"/>
                  <a:pt x="1581987" y="1970904"/>
                </a:cubicBezTo>
                <a:cubicBezTo>
                  <a:pt x="1568985" y="1980873"/>
                  <a:pt x="1565517" y="1993441"/>
                  <a:pt x="1569418" y="2009043"/>
                </a:cubicBezTo>
                <a:cubicBezTo>
                  <a:pt x="1578519" y="2046749"/>
                  <a:pt x="1587188" y="2084889"/>
                  <a:pt x="1595423" y="2122595"/>
                </a:cubicBezTo>
                <a:cubicBezTo>
                  <a:pt x="1598890" y="2139064"/>
                  <a:pt x="1593256" y="2151634"/>
                  <a:pt x="1578519" y="2160301"/>
                </a:cubicBezTo>
                <a:cubicBezTo>
                  <a:pt x="1568551" y="2166369"/>
                  <a:pt x="1557717" y="2171137"/>
                  <a:pt x="1546448" y="2174604"/>
                </a:cubicBezTo>
                <a:cubicBezTo>
                  <a:pt x="1523478" y="2181971"/>
                  <a:pt x="1510475" y="2177637"/>
                  <a:pt x="1497473" y="2157268"/>
                </a:cubicBezTo>
                <a:cubicBezTo>
                  <a:pt x="1478404" y="2126929"/>
                  <a:pt x="1458900" y="2097025"/>
                  <a:pt x="1440698" y="2065819"/>
                </a:cubicBezTo>
                <a:cubicBezTo>
                  <a:pt x="1430729" y="2048917"/>
                  <a:pt x="1417727" y="2042416"/>
                  <a:pt x="1398224" y="2045883"/>
                </a:cubicBezTo>
                <a:cubicBezTo>
                  <a:pt x="1382621" y="2048917"/>
                  <a:pt x="1367452" y="2052817"/>
                  <a:pt x="1352716" y="2058018"/>
                </a:cubicBezTo>
                <a:cubicBezTo>
                  <a:pt x="1332347" y="2065386"/>
                  <a:pt x="1325846" y="2074054"/>
                  <a:pt x="1324979" y="2095725"/>
                </a:cubicBezTo>
                <a:cubicBezTo>
                  <a:pt x="1323678" y="2129963"/>
                  <a:pt x="1322812" y="2163769"/>
                  <a:pt x="1321945" y="2198007"/>
                </a:cubicBezTo>
                <a:cubicBezTo>
                  <a:pt x="1321078" y="2229213"/>
                  <a:pt x="1313277" y="2239181"/>
                  <a:pt x="1282505" y="2244815"/>
                </a:cubicBezTo>
                <a:cubicBezTo>
                  <a:pt x="1274271" y="2246549"/>
                  <a:pt x="1266036" y="2247416"/>
                  <a:pt x="1257801" y="2247849"/>
                </a:cubicBezTo>
                <a:cubicBezTo>
                  <a:pt x="1237431" y="2249150"/>
                  <a:pt x="1224429" y="2240914"/>
                  <a:pt x="1217928" y="2220978"/>
                </a:cubicBezTo>
                <a:cubicBezTo>
                  <a:pt x="1206226" y="2184572"/>
                  <a:pt x="1194957" y="2148600"/>
                  <a:pt x="1184556" y="2112194"/>
                </a:cubicBezTo>
                <a:cubicBezTo>
                  <a:pt x="1179788" y="2095725"/>
                  <a:pt x="1169820" y="2087923"/>
                  <a:pt x="1153351" y="2085322"/>
                </a:cubicBezTo>
                <a:cubicBezTo>
                  <a:pt x="1134281" y="2082722"/>
                  <a:pt x="1115211" y="2082722"/>
                  <a:pt x="1096142" y="2085756"/>
                </a:cubicBezTo>
                <a:cubicBezTo>
                  <a:pt x="1081839" y="2087923"/>
                  <a:pt x="1072738" y="2095291"/>
                  <a:pt x="1068403" y="2109593"/>
                </a:cubicBezTo>
                <a:cubicBezTo>
                  <a:pt x="1058435" y="2143832"/>
                  <a:pt x="1047600" y="2178071"/>
                  <a:pt x="1036765" y="2212310"/>
                </a:cubicBezTo>
                <a:cubicBezTo>
                  <a:pt x="1027230" y="2243082"/>
                  <a:pt x="1015095" y="2250883"/>
                  <a:pt x="983457" y="2246549"/>
                </a:cubicBezTo>
                <a:cubicBezTo>
                  <a:pt x="935782" y="2240048"/>
                  <a:pt x="930147" y="2233546"/>
                  <a:pt x="929715" y="2185872"/>
                </a:cubicBezTo>
                <a:cubicBezTo>
                  <a:pt x="929281" y="2154668"/>
                  <a:pt x="927981" y="2123895"/>
                  <a:pt x="927114" y="2092691"/>
                </a:cubicBezTo>
                <a:cubicBezTo>
                  <a:pt x="926680" y="2078388"/>
                  <a:pt x="921046" y="2067119"/>
                  <a:pt x="907611" y="2061485"/>
                </a:cubicBezTo>
                <a:cubicBezTo>
                  <a:pt x="887241" y="2052817"/>
                  <a:pt x="866438" y="2046749"/>
                  <a:pt x="844334" y="2045449"/>
                </a:cubicBezTo>
                <a:cubicBezTo>
                  <a:pt x="830898" y="2044582"/>
                  <a:pt x="821363" y="2049783"/>
                  <a:pt x="813995" y="2061485"/>
                </a:cubicBezTo>
                <a:cubicBezTo>
                  <a:pt x="795360" y="2092691"/>
                  <a:pt x="775423" y="2123028"/>
                  <a:pt x="756353" y="2153801"/>
                </a:cubicBezTo>
                <a:cubicBezTo>
                  <a:pt x="741183" y="2178071"/>
                  <a:pt x="729482" y="2182405"/>
                  <a:pt x="702610" y="2173304"/>
                </a:cubicBezTo>
                <a:cubicBezTo>
                  <a:pt x="701310" y="2172870"/>
                  <a:pt x="700011" y="2172437"/>
                  <a:pt x="698710" y="2172004"/>
                </a:cubicBezTo>
                <a:cubicBezTo>
                  <a:pt x="657104" y="2155101"/>
                  <a:pt x="648869" y="2145566"/>
                  <a:pt x="659703" y="2103959"/>
                </a:cubicBezTo>
                <a:cubicBezTo>
                  <a:pt x="667938" y="2072321"/>
                  <a:pt x="674006" y="2040249"/>
                  <a:pt x="681807" y="2008176"/>
                </a:cubicBezTo>
                <a:cubicBezTo>
                  <a:pt x="685708" y="1991707"/>
                  <a:pt x="681374" y="1979139"/>
                  <a:pt x="667505" y="1969170"/>
                </a:cubicBezTo>
                <a:cubicBezTo>
                  <a:pt x="652769" y="1958769"/>
                  <a:pt x="637600" y="1949667"/>
                  <a:pt x="621130" y="1942300"/>
                </a:cubicBezTo>
                <a:cubicBezTo>
                  <a:pt x="605528" y="1935365"/>
                  <a:pt x="592093" y="1937965"/>
                  <a:pt x="579091" y="1950100"/>
                </a:cubicBezTo>
                <a:cubicBezTo>
                  <a:pt x="553086" y="1974805"/>
                  <a:pt x="526649" y="1999075"/>
                  <a:pt x="500645" y="2023345"/>
                </a:cubicBezTo>
                <a:cubicBezTo>
                  <a:pt x="481142" y="2041983"/>
                  <a:pt x="468573" y="2042849"/>
                  <a:pt x="445603" y="2028547"/>
                </a:cubicBezTo>
                <a:cubicBezTo>
                  <a:pt x="443002" y="2026813"/>
                  <a:pt x="440401" y="2025079"/>
                  <a:pt x="437801" y="2023345"/>
                </a:cubicBezTo>
                <a:cubicBezTo>
                  <a:pt x="404429" y="1999509"/>
                  <a:pt x="401395" y="1986940"/>
                  <a:pt x="420465" y="1950967"/>
                </a:cubicBezTo>
                <a:cubicBezTo>
                  <a:pt x="436067" y="1921496"/>
                  <a:pt x="451236" y="1892024"/>
                  <a:pt x="467272" y="1862987"/>
                </a:cubicBezTo>
                <a:cubicBezTo>
                  <a:pt x="475507" y="1847818"/>
                  <a:pt x="474208" y="1834815"/>
                  <a:pt x="463805" y="1821813"/>
                </a:cubicBezTo>
                <a:cubicBezTo>
                  <a:pt x="452537" y="1807511"/>
                  <a:pt x="439535" y="1794508"/>
                  <a:pt x="424799" y="1783240"/>
                </a:cubicBezTo>
                <a:cubicBezTo>
                  <a:pt x="411797" y="1773272"/>
                  <a:pt x="398795" y="1772405"/>
                  <a:pt x="384492" y="1780206"/>
                </a:cubicBezTo>
                <a:cubicBezTo>
                  <a:pt x="352420" y="1797542"/>
                  <a:pt x="319915" y="1814878"/>
                  <a:pt x="286977" y="1831782"/>
                </a:cubicBezTo>
                <a:cubicBezTo>
                  <a:pt x="264006" y="1843917"/>
                  <a:pt x="250571" y="1840883"/>
                  <a:pt x="233668" y="1821813"/>
                </a:cubicBezTo>
                <a:cubicBezTo>
                  <a:pt x="232368" y="1820513"/>
                  <a:pt x="231501" y="1819212"/>
                  <a:pt x="230201" y="1817912"/>
                </a:cubicBezTo>
                <a:cubicBezTo>
                  <a:pt x="200295" y="1783240"/>
                  <a:pt x="200729" y="1771105"/>
                  <a:pt x="232368" y="1738166"/>
                </a:cubicBezTo>
                <a:cubicBezTo>
                  <a:pt x="254471" y="1714763"/>
                  <a:pt x="275275" y="1690925"/>
                  <a:pt x="297811" y="1668388"/>
                </a:cubicBezTo>
                <a:cubicBezTo>
                  <a:pt x="309080" y="1656686"/>
                  <a:pt x="311247" y="1644551"/>
                  <a:pt x="305613" y="1630248"/>
                </a:cubicBezTo>
                <a:cubicBezTo>
                  <a:pt x="298245" y="1611612"/>
                  <a:pt x="287843" y="1594276"/>
                  <a:pt x="275708" y="1578240"/>
                </a:cubicBezTo>
                <a:cubicBezTo>
                  <a:pt x="265740" y="1565238"/>
                  <a:pt x="252304" y="1563937"/>
                  <a:pt x="238002" y="1567405"/>
                </a:cubicBezTo>
                <a:cubicBezTo>
                  <a:pt x="206363" y="1574773"/>
                  <a:pt x="175158" y="1582140"/>
                  <a:pt x="143520" y="1589075"/>
                </a:cubicBezTo>
                <a:cubicBezTo>
                  <a:pt x="139186" y="1589942"/>
                  <a:pt x="134852" y="1591242"/>
                  <a:pt x="130951" y="1592109"/>
                </a:cubicBezTo>
                <a:cubicBezTo>
                  <a:pt x="107114" y="1596443"/>
                  <a:pt x="94979" y="1590809"/>
                  <a:pt x="84144" y="1569138"/>
                </a:cubicBezTo>
                <a:cubicBezTo>
                  <a:pt x="80243" y="1560904"/>
                  <a:pt x="76342" y="1552669"/>
                  <a:pt x="73308" y="1544001"/>
                </a:cubicBezTo>
                <a:cubicBezTo>
                  <a:pt x="65508" y="1521031"/>
                  <a:pt x="69841" y="1508028"/>
                  <a:pt x="90645" y="1495026"/>
                </a:cubicBezTo>
                <a:cubicBezTo>
                  <a:pt x="120116" y="1476390"/>
                  <a:pt x="150021" y="1457754"/>
                  <a:pt x="179493" y="1439551"/>
                </a:cubicBezTo>
                <a:cubicBezTo>
                  <a:pt x="202896" y="1424815"/>
                  <a:pt x="206363" y="1416580"/>
                  <a:pt x="200729" y="1389710"/>
                </a:cubicBezTo>
                <a:cubicBezTo>
                  <a:pt x="197262" y="1374540"/>
                  <a:pt x="193361" y="1358937"/>
                  <a:pt x="187293" y="1344635"/>
                </a:cubicBezTo>
                <a:cubicBezTo>
                  <a:pt x="181226" y="1330333"/>
                  <a:pt x="170824" y="1323398"/>
                  <a:pt x="154788" y="1322965"/>
                </a:cubicBezTo>
                <a:cubicBezTo>
                  <a:pt x="119683" y="1322532"/>
                  <a:pt x="85011" y="1321231"/>
                  <a:pt x="49905" y="1319931"/>
                </a:cubicBezTo>
                <a:cubicBezTo>
                  <a:pt x="18266" y="1319064"/>
                  <a:pt x="8732" y="1310830"/>
                  <a:pt x="3097" y="1280491"/>
                </a:cubicBezTo>
                <a:cubicBezTo>
                  <a:pt x="2664" y="1277457"/>
                  <a:pt x="1797" y="1274424"/>
                  <a:pt x="1364" y="1271390"/>
                </a:cubicBezTo>
                <a:cubicBezTo>
                  <a:pt x="-3405" y="1232817"/>
                  <a:pt x="3097" y="1222849"/>
                  <a:pt x="40803" y="1211580"/>
                </a:cubicBezTo>
                <a:cubicBezTo>
                  <a:pt x="72008" y="1202045"/>
                  <a:pt x="103213" y="1191644"/>
                  <a:pt x="134852" y="1182975"/>
                </a:cubicBezTo>
                <a:cubicBezTo>
                  <a:pt x="152188" y="1178208"/>
                  <a:pt x="161289" y="1168240"/>
                  <a:pt x="163023" y="1151337"/>
                </a:cubicBezTo>
                <a:cubicBezTo>
                  <a:pt x="164757" y="1131400"/>
                  <a:pt x="165623" y="1111030"/>
                  <a:pt x="161722" y="1091094"/>
                </a:cubicBezTo>
                <a:cubicBezTo>
                  <a:pt x="159555" y="1078092"/>
                  <a:pt x="152188" y="1070290"/>
                  <a:pt x="139619" y="1066390"/>
                </a:cubicBezTo>
                <a:cubicBezTo>
                  <a:pt x="106248" y="1056422"/>
                  <a:pt x="72875" y="1046020"/>
                  <a:pt x="39503" y="1035618"/>
                </a:cubicBezTo>
                <a:cubicBezTo>
                  <a:pt x="3097" y="1024350"/>
                  <a:pt x="-804" y="1018282"/>
                  <a:pt x="1364" y="980143"/>
                </a:cubicBezTo>
                <a:cubicBezTo>
                  <a:pt x="1797" y="972341"/>
                  <a:pt x="3531" y="964540"/>
                  <a:pt x="5264" y="957172"/>
                </a:cubicBezTo>
                <a:cubicBezTo>
                  <a:pt x="10465" y="938102"/>
                  <a:pt x="21300" y="929435"/>
                  <a:pt x="41237" y="928568"/>
                </a:cubicBezTo>
                <a:cubicBezTo>
                  <a:pt x="73742" y="927267"/>
                  <a:pt x="105814" y="926401"/>
                  <a:pt x="138319" y="925534"/>
                </a:cubicBezTo>
                <a:cubicBezTo>
                  <a:pt x="143087" y="925534"/>
                  <a:pt x="147854" y="925100"/>
                  <a:pt x="152621" y="925100"/>
                </a:cubicBezTo>
                <a:cubicBezTo>
                  <a:pt x="174292" y="925967"/>
                  <a:pt x="185560" y="913831"/>
                  <a:pt x="191194" y="894762"/>
                </a:cubicBezTo>
                <a:cubicBezTo>
                  <a:pt x="195529" y="880459"/>
                  <a:pt x="199429" y="866157"/>
                  <a:pt x="202462" y="851855"/>
                </a:cubicBezTo>
                <a:cubicBezTo>
                  <a:pt x="206363" y="831919"/>
                  <a:pt x="201596" y="822383"/>
                  <a:pt x="184260" y="811115"/>
                </a:cubicBezTo>
                <a:cubicBezTo>
                  <a:pt x="154788" y="792479"/>
                  <a:pt x="124883" y="773842"/>
                  <a:pt x="95412" y="755639"/>
                </a:cubicBezTo>
                <a:cubicBezTo>
                  <a:pt x="68975" y="739169"/>
                  <a:pt x="65074" y="728767"/>
                  <a:pt x="75475" y="698863"/>
                </a:cubicBezTo>
                <a:cubicBezTo>
                  <a:pt x="78509" y="689327"/>
                  <a:pt x="82410" y="679793"/>
                  <a:pt x="88044" y="671558"/>
                </a:cubicBezTo>
                <a:cubicBezTo>
                  <a:pt x="97146" y="657689"/>
                  <a:pt x="109714" y="650755"/>
                  <a:pt x="127050" y="655089"/>
                </a:cubicBezTo>
                <a:cubicBezTo>
                  <a:pt x="163889" y="663756"/>
                  <a:pt x="201163" y="671558"/>
                  <a:pt x="238002" y="680660"/>
                </a:cubicBezTo>
                <a:cubicBezTo>
                  <a:pt x="254904" y="684993"/>
                  <a:pt x="267907" y="681093"/>
                  <a:pt x="278308" y="667224"/>
                </a:cubicBezTo>
                <a:cubicBezTo>
                  <a:pt x="289144" y="652488"/>
                  <a:pt x="298679" y="636452"/>
                  <a:pt x="305613" y="619550"/>
                </a:cubicBezTo>
                <a:cubicBezTo>
                  <a:pt x="311681" y="604381"/>
                  <a:pt x="309947" y="591378"/>
                  <a:pt x="297811" y="578810"/>
                </a:cubicBezTo>
                <a:cubicBezTo>
                  <a:pt x="272674" y="553239"/>
                  <a:pt x="248837" y="526801"/>
                  <a:pt x="224133" y="500363"/>
                </a:cubicBezTo>
                <a:cubicBezTo>
                  <a:pt x="205063" y="479560"/>
                  <a:pt x="204196" y="467858"/>
                  <a:pt x="219799" y="444454"/>
                </a:cubicBezTo>
                <a:cubicBezTo>
                  <a:pt x="222399" y="440987"/>
                  <a:pt x="224566" y="437086"/>
                  <a:pt x="227167" y="433619"/>
                </a:cubicBezTo>
                <a:cubicBezTo>
                  <a:pt x="249270" y="404581"/>
                  <a:pt x="261405" y="401981"/>
                  <a:pt x="293910" y="418883"/>
                </a:cubicBezTo>
                <a:cubicBezTo>
                  <a:pt x="324249" y="434919"/>
                  <a:pt x="354587" y="450522"/>
                  <a:pt x="384059" y="466992"/>
                </a:cubicBezTo>
                <a:cubicBezTo>
                  <a:pt x="399661" y="475659"/>
                  <a:pt x="413531" y="473925"/>
                  <a:pt x="426533" y="463091"/>
                </a:cubicBezTo>
                <a:cubicBezTo>
                  <a:pt x="439535" y="452256"/>
                  <a:pt x="451670" y="440120"/>
                  <a:pt x="462939" y="427118"/>
                </a:cubicBezTo>
                <a:cubicBezTo>
                  <a:pt x="474208" y="413683"/>
                  <a:pt x="476807" y="400247"/>
                  <a:pt x="467706" y="383778"/>
                </a:cubicBezTo>
                <a:cubicBezTo>
                  <a:pt x="449503" y="351273"/>
                  <a:pt x="432600" y="318333"/>
                  <a:pt x="415264" y="285395"/>
                </a:cubicBezTo>
                <a:cubicBezTo>
                  <a:pt x="403996" y="263725"/>
                  <a:pt x="406596" y="252023"/>
                  <a:pt x="424366" y="235554"/>
                </a:cubicBezTo>
                <a:cubicBezTo>
                  <a:pt x="432600" y="227752"/>
                  <a:pt x="441702" y="221252"/>
                  <a:pt x="451670" y="215184"/>
                </a:cubicBezTo>
                <a:cubicBezTo>
                  <a:pt x="469006" y="205215"/>
                  <a:pt x="481142" y="206515"/>
                  <a:pt x="495877" y="219951"/>
                </a:cubicBezTo>
                <a:cubicBezTo>
                  <a:pt x="521015" y="242921"/>
                  <a:pt x="546152" y="266325"/>
                  <a:pt x="570856" y="289729"/>
                </a:cubicBezTo>
                <a:cubicBezTo>
                  <a:pt x="596860" y="314433"/>
                  <a:pt x="602495" y="315300"/>
                  <a:pt x="634133" y="298831"/>
                </a:cubicBezTo>
                <a:cubicBezTo>
                  <a:pt x="646701" y="292330"/>
                  <a:pt x="658404" y="285395"/>
                  <a:pt x="669672" y="276727"/>
                </a:cubicBezTo>
                <a:cubicBezTo>
                  <a:pt x="681807" y="266758"/>
                  <a:pt x="685708" y="255057"/>
                  <a:pt x="681807" y="239455"/>
                </a:cubicBezTo>
                <a:cubicBezTo>
                  <a:pt x="672706" y="203481"/>
                  <a:pt x="664905" y="167075"/>
                  <a:pt x="656670" y="131103"/>
                </a:cubicBezTo>
                <a:cubicBezTo>
                  <a:pt x="651469" y="107699"/>
                  <a:pt x="657104" y="95997"/>
                  <a:pt x="677907" y="84729"/>
                </a:cubicBezTo>
                <a:cubicBezTo>
                  <a:pt x="687442" y="79962"/>
                  <a:pt x="696976" y="76061"/>
                  <a:pt x="706945" y="72593"/>
                </a:cubicBezTo>
                <a:cubicBezTo>
                  <a:pt x="728182" y="66093"/>
                  <a:pt x="740317" y="69993"/>
                  <a:pt x="752886" y="89063"/>
                </a:cubicBezTo>
                <a:cubicBezTo>
                  <a:pt x="772822" y="119835"/>
                  <a:pt x="792759" y="150606"/>
                  <a:pt x="810962" y="182679"/>
                </a:cubicBezTo>
                <a:cubicBezTo>
                  <a:pt x="820496" y="199148"/>
                  <a:pt x="833498" y="204782"/>
                  <a:pt x="851269" y="202182"/>
                </a:cubicBezTo>
                <a:cubicBezTo>
                  <a:pt x="869904" y="199148"/>
                  <a:pt x="888108" y="194380"/>
                  <a:pt x="905444" y="187012"/>
                </a:cubicBezTo>
                <a:cubicBezTo>
                  <a:pt x="918012" y="181378"/>
                  <a:pt x="924947" y="172710"/>
                  <a:pt x="925381" y="157974"/>
                </a:cubicBezTo>
                <a:cubicBezTo>
                  <a:pt x="926247" y="120268"/>
                  <a:pt x="928414" y="82996"/>
                  <a:pt x="929715" y="45289"/>
                </a:cubicBezTo>
                <a:cubicBezTo>
                  <a:pt x="930581" y="21019"/>
                  <a:pt x="938382" y="10617"/>
                  <a:pt x="961786" y="4116"/>
                </a:cubicBezTo>
                <a:cubicBezTo>
                  <a:pt x="965686" y="3249"/>
                  <a:pt x="969587" y="1949"/>
                  <a:pt x="973488" y="1515"/>
                </a:cubicBezTo>
                <a:cubicBezTo>
                  <a:pt x="984215" y="323"/>
                  <a:pt x="992911" y="-273"/>
                  <a:pt x="1000096" y="120"/>
                </a:cubicBezTo>
                <a:close/>
              </a:path>
            </a:pathLst>
          </a:custGeom>
          <a:solidFill>
            <a:schemeClr val="accent2"/>
          </a:solidFill>
          <a:ln w="5155" cap="flat">
            <a:noFill/>
            <a:prstDash val="solid"/>
            <a:miter/>
          </a:ln>
        </p:spPr>
        <p:txBody>
          <a:bodyPr wrap="square" rtlCol="0" anchor="ctr">
            <a:noAutofit/>
          </a:bodyPr>
          <a:lstStyle/>
          <a:p>
            <a:endParaRPr lang="en-US"/>
          </a:p>
        </p:txBody>
      </p:sp>
      <p:sp>
        <p:nvSpPr>
          <p:cNvPr id="52" name="Freeform: Shape 51">
            <a:extLst>
              <a:ext uri="{FF2B5EF4-FFF2-40B4-BE49-F238E27FC236}">
                <a16:creationId xmlns:a16="http://schemas.microsoft.com/office/drawing/2014/main" id="{EB7FC8A3-D5CE-4E11-AD06-9F014486BDF8}"/>
              </a:ext>
            </a:extLst>
          </p:cNvPr>
          <p:cNvSpPr/>
          <p:nvPr/>
        </p:nvSpPr>
        <p:spPr>
          <a:xfrm>
            <a:off x="2360565" y="2931494"/>
            <a:ext cx="2456512" cy="2454908"/>
          </a:xfrm>
          <a:custGeom>
            <a:avLst/>
            <a:gdLst>
              <a:gd name="connsiteX0" fmla="*/ 1125613 w 2249450"/>
              <a:gd name="connsiteY0" fmla="*/ 301864 h 2247981"/>
              <a:gd name="connsiteX1" fmla="*/ 303879 w 2249450"/>
              <a:gd name="connsiteY1" fmla="*/ 1118832 h 2247981"/>
              <a:gd name="connsiteX2" fmla="*/ 1124313 w 2249450"/>
              <a:gd name="connsiteY2" fmla="*/ 1942733 h 2247981"/>
              <a:gd name="connsiteX3" fmla="*/ 1946047 w 2249450"/>
              <a:gd name="connsiteY3" fmla="*/ 1121865 h 2247981"/>
              <a:gd name="connsiteX4" fmla="*/ 1125613 w 2249450"/>
              <a:gd name="connsiteY4" fmla="*/ 301864 h 2247981"/>
              <a:gd name="connsiteX5" fmla="*/ 1000096 w 2249450"/>
              <a:gd name="connsiteY5" fmla="*/ 120 h 2247981"/>
              <a:gd name="connsiteX6" fmla="*/ 1038065 w 2249450"/>
              <a:gd name="connsiteY6" fmla="*/ 40955 h 2247981"/>
              <a:gd name="connsiteX7" fmla="*/ 1066670 w 2249450"/>
              <a:gd name="connsiteY7" fmla="*/ 136304 h 2247981"/>
              <a:gd name="connsiteX8" fmla="*/ 1094841 w 2249450"/>
              <a:gd name="connsiteY8" fmla="*/ 161875 h 2247981"/>
              <a:gd name="connsiteX9" fmla="*/ 1156384 w 2249450"/>
              <a:gd name="connsiteY9" fmla="*/ 161875 h 2247981"/>
              <a:gd name="connsiteX10" fmla="*/ 1183689 w 2249450"/>
              <a:gd name="connsiteY10" fmla="*/ 137171 h 2247981"/>
              <a:gd name="connsiteX11" fmla="*/ 1215761 w 2249450"/>
              <a:gd name="connsiteY11" fmla="*/ 31853 h 2247981"/>
              <a:gd name="connsiteX12" fmla="*/ 1259534 w 2249450"/>
              <a:gd name="connsiteY12" fmla="*/ 215 h 2247981"/>
              <a:gd name="connsiteX13" fmla="*/ 1271236 w 2249450"/>
              <a:gd name="connsiteY13" fmla="*/ 649 h 2247981"/>
              <a:gd name="connsiteX14" fmla="*/ 1321511 w 2249450"/>
              <a:gd name="connsiteY14" fmla="*/ 54824 h 2247981"/>
              <a:gd name="connsiteX15" fmla="*/ 1324545 w 2249450"/>
              <a:gd name="connsiteY15" fmla="*/ 155807 h 2247981"/>
              <a:gd name="connsiteX16" fmla="*/ 1342315 w 2249450"/>
              <a:gd name="connsiteY16" fmla="*/ 185278 h 2247981"/>
              <a:gd name="connsiteX17" fmla="*/ 1406459 w 2249450"/>
              <a:gd name="connsiteY17" fmla="*/ 202182 h 2247981"/>
              <a:gd name="connsiteX18" fmla="*/ 1436797 w 2249450"/>
              <a:gd name="connsiteY18" fmla="*/ 186145 h 2247981"/>
              <a:gd name="connsiteX19" fmla="*/ 1494439 w 2249450"/>
              <a:gd name="connsiteY19" fmla="*/ 93830 h 2247981"/>
              <a:gd name="connsiteX20" fmla="*/ 1550348 w 2249450"/>
              <a:gd name="connsiteY20" fmla="*/ 74327 h 2247981"/>
              <a:gd name="connsiteX21" fmla="*/ 1560317 w 2249450"/>
              <a:gd name="connsiteY21" fmla="*/ 77794 h 2247981"/>
              <a:gd name="connsiteX22" fmla="*/ 1591955 w 2249450"/>
              <a:gd name="connsiteY22" fmla="*/ 139771 h 2247981"/>
              <a:gd name="connsiteX23" fmla="*/ 1569418 w 2249450"/>
              <a:gd name="connsiteY23" fmla="*/ 236854 h 2247981"/>
              <a:gd name="connsiteX24" fmla="*/ 1585021 w 2249450"/>
              <a:gd name="connsiteY24" fmla="*/ 278894 h 2247981"/>
              <a:gd name="connsiteX25" fmla="*/ 1635295 w 2249450"/>
              <a:gd name="connsiteY25" fmla="*/ 306632 h 2247981"/>
              <a:gd name="connsiteX26" fmla="*/ 1668668 w 2249450"/>
              <a:gd name="connsiteY26" fmla="*/ 298831 h 2247981"/>
              <a:gd name="connsiteX27" fmla="*/ 1748414 w 2249450"/>
              <a:gd name="connsiteY27" fmla="*/ 224718 h 2247981"/>
              <a:gd name="connsiteX28" fmla="*/ 1807357 w 2249450"/>
              <a:gd name="connsiteY28" fmla="*/ 219951 h 2247981"/>
              <a:gd name="connsiteX29" fmla="*/ 1810390 w 2249450"/>
              <a:gd name="connsiteY29" fmla="*/ 222118 h 2247981"/>
              <a:gd name="connsiteX30" fmla="*/ 1829028 w 2249450"/>
              <a:gd name="connsiteY30" fmla="*/ 297097 h 2247981"/>
              <a:gd name="connsiteX31" fmla="*/ 1782653 w 2249450"/>
              <a:gd name="connsiteY31" fmla="*/ 383778 h 2247981"/>
              <a:gd name="connsiteX32" fmla="*/ 1786554 w 2249450"/>
              <a:gd name="connsiteY32" fmla="*/ 424951 h 2247981"/>
              <a:gd name="connsiteX33" fmla="*/ 1825560 w 2249450"/>
              <a:gd name="connsiteY33" fmla="*/ 463524 h 2247981"/>
              <a:gd name="connsiteX34" fmla="*/ 1864567 w 2249450"/>
              <a:gd name="connsiteY34" fmla="*/ 466992 h 2247981"/>
              <a:gd name="connsiteX35" fmla="*/ 1962949 w 2249450"/>
              <a:gd name="connsiteY35" fmla="*/ 414982 h 2247981"/>
              <a:gd name="connsiteX36" fmla="*/ 2016690 w 2249450"/>
              <a:gd name="connsiteY36" fmla="*/ 426251 h 2247981"/>
              <a:gd name="connsiteX37" fmla="*/ 2033160 w 2249450"/>
              <a:gd name="connsiteY37" fmla="*/ 448355 h 2247981"/>
              <a:gd name="connsiteX38" fmla="*/ 2028826 w 2249450"/>
              <a:gd name="connsiteY38" fmla="*/ 496896 h 2247981"/>
              <a:gd name="connsiteX39" fmla="*/ 1950380 w 2249450"/>
              <a:gd name="connsiteY39" fmla="*/ 581410 h 2247981"/>
              <a:gd name="connsiteX40" fmla="*/ 1943446 w 2249450"/>
              <a:gd name="connsiteY40" fmla="*/ 616082 h 2247981"/>
              <a:gd name="connsiteX41" fmla="*/ 1973351 w 2249450"/>
              <a:gd name="connsiteY41" fmla="*/ 668091 h 2247981"/>
              <a:gd name="connsiteX42" fmla="*/ 2011490 w 2249450"/>
              <a:gd name="connsiteY42" fmla="*/ 680660 h 2247981"/>
              <a:gd name="connsiteX43" fmla="*/ 2122441 w 2249450"/>
              <a:gd name="connsiteY43" fmla="*/ 655522 h 2247981"/>
              <a:gd name="connsiteX44" fmla="*/ 2163615 w 2249450"/>
              <a:gd name="connsiteY44" fmla="*/ 674592 h 2247981"/>
              <a:gd name="connsiteX45" fmla="*/ 2176617 w 2249450"/>
              <a:gd name="connsiteY45" fmla="*/ 704496 h 2247981"/>
              <a:gd name="connsiteX46" fmla="*/ 2158847 w 2249450"/>
              <a:gd name="connsiteY46" fmla="*/ 753038 h 2247981"/>
              <a:gd name="connsiteX47" fmla="*/ 2067399 w 2249450"/>
              <a:gd name="connsiteY47" fmla="*/ 809815 h 2247981"/>
              <a:gd name="connsiteX48" fmla="*/ 2047896 w 2249450"/>
              <a:gd name="connsiteY48" fmla="*/ 852289 h 2247981"/>
              <a:gd name="connsiteX49" fmla="*/ 2061331 w 2249450"/>
              <a:gd name="connsiteY49" fmla="*/ 901696 h 2247981"/>
              <a:gd name="connsiteX50" fmla="*/ 2093837 w 2249450"/>
              <a:gd name="connsiteY50" fmla="*/ 924667 h 2247981"/>
              <a:gd name="connsiteX51" fmla="*/ 2207822 w 2249450"/>
              <a:gd name="connsiteY51" fmla="*/ 929001 h 2247981"/>
              <a:gd name="connsiteX52" fmla="*/ 2244661 w 2249450"/>
              <a:gd name="connsiteY52" fmla="*/ 958039 h 2247981"/>
              <a:gd name="connsiteX53" fmla="*/ 2249429 w 2249450"/>
              <a:gd name="connsiteY53" fmla="*/ 993144 h 2247981"/>
              <a:gd name="connsiteX54" fmla="*/ 2221257 w 2249450"/>
              <a:gd name="connsiteY54" fmla="*/ 1033018 h 2247981"/>
              <a:gd name="connsiteX55" fmla="*/ 2118540 w 2249450"/>
              <a:gd name="connsiteY55" fmla="*/ 1064657 h 2247981"/>
              <a:gd name="connsiteX56" fmla="*/ 2086469 w 2249450"/>
              <a:gd name="connsiteY56" fmla="*/ 1105396 h 2247981"/>
              <a:gd name="connsiteX57" fmla="*/ 2088636 w 2249450"/>
              <a:gd name="connsiteY57" fmla="*/ 1159139 h 2247981"/>
              <a:gd name="connsiteX58" fmla="*/ 2110740 w 2249450"/>
              <a:gd name="connsiteY58" fmla="*/ 1182542 h 2247981"/>
              <a:gd name="connsiteX59" fmla="*/ 2218657 w 2249450"/>
              <a:gd name="connsiteY59" fmla="*/ 1215481 h 2247981"/>
              <a:gd name="connsiteX60" fmla="*/ 2249429 w 2249450"/>
              <a:gd name="connsiteY60" fmla="*/ 1258388 h 2247981"/>
              <a:gd name="connsiteX61" fmla="*/ 2249429 w 2249450"/>
              <a:gd name="connsiteY61" fmla="*/ 1266189 h 2247981"/>
              <a:gd name="connsiteX62" fmla="*/ 2193953 w 2249450"/>
              <a:gd name="connsiteY62" fmla="*/ 1321231 h 2247981"/>
              <a:gd name="connsiteX63" fmla="*/ 2091670 w 2249450"/>
              <a:gd name="connsiteY63" fmla="*/ 1324265 h 2247981"/>
              <a:gd name="connsiteX64" fmla="*/ 2064365 w 2249450"/>
              <a:gd name="connsiteY64" fmla="*/ 1341168 h 2247981"/>
              <a:gd name="connsiteX65" fmla="*/ 2047029 w 2249450"/>
              <a:gd name="connsiteY65" fmla="*/ 1405312 h 2247981"/>
              <a:gd name="connsiteX66" fmla="*/ 2063932 w 2249450"/>
              <a:gd name="connsiteY66" fmla="*/ 1436517 h 2247981"/>
              <a:gd name="connsiteX67" fmla="*/ 2154080 w 2249450"/>
              <a:gd name="connsiteY67" fmla="*/ 1492859 h 2247981"/>
              <a:gd name="connsiteX68" fmla="*/ 2174450 w 2249450"/>
              <a:gd name="connsiteY68" fmla="*/ 1550502 h 2247981"/>
              <a:gd name="connsiteX69" fmla="*/ 2160147 w 2249450"/>
              <a:gd name="connsiteY69" fmla="*/ 1579974 h 2247981"/>
              <a:gd name="connsiteX70" fmla="*/ 2132410 w 2249450"/>
              <a:gd name="connsiteY70" fmla="*/ 1593843 h 2247981"/>
              <a:gd name="connsiteX71" fmla="*/ 2063498 w 2249450"/>
              <a:gd name="connsiteY71" fmla="*/ 1578674 h 2247981"/>
              <a:gd name="connsiteX72" fmla="*/ 2007156 w 2249450"/>
              <a:gd name="connsiteY72" fmla="*/ 1565671 h 2247981"/>
              <a:gd name="connsiteX73" fmla="*/ 1977684 w 2249450"/>
              <a:gd name="connsiteY73" fmla="*/ 1574773 h 2247981"/>
              <a:gd name="connsiteX74" fmla="*/ 1942146 w 2249450"/>
              <a:gd name="connsiteY74" fmla="*/ 1638483 h 2247981"/>
              <a:gd name="connsiteX75" fmla="*/ 1950813 w 2249450"/>
              <a:gd name="connsiteY75" fmla="*/ 1665787 h 2247981"/>
              <a:gd name="connsiteX76" fmla="*/ 2026659 w 2249450"/>
              <a:gd name="connsiteY76" fmla="*/ 1747268 h 2247981"/>
              <a:gd name="connsiteX77" fmla="*/ 2031427 w 2249450"/>
              <a:gd name="connsiteY77" fmla="*/ 1803177 h 2247981"/>
              <a:gd name="connsiteX78" fmla="*/ 2028393 w 2249450"/>
              <a:gd name="connsiteY78" fmla="*/ 1807511 h 2247981"/>
              <a:gd name="connsiteX79" fmla="*/ 1952114 w 2249450"/>
              <a:gd name="connsiteY79" fmla="*/ 1826581 h 2247981"/>
              <a:gd name="connsiteX80" fmla="*/ 1864133 w 2249450"/>
              <a:gd name="connsiteY80" fmla="*/ 1779773 h 2247981"/>
              <a:gd name="connsiteX81" fmla="*/ 1829894 w 2249450"/>
              <a:gd name="connsiteY81" fmla="*/ 1781073 h 2247981"/>
              <a:gd name="connsiteX82" fmla="*/ 1785254 w 2249450"/>
              <a:gd name="connsiteY82" fmla="*/ 1824847 h 2247981"/>
              <a:gd name="connsiteX83" fmla="*/ 1783086 w 2249450"/>
              <a:gd name="connsiteY83" fmla="*/ 1862553 h 2247981"/>
              <a:gd name="connsiteX84" fmla="*/ 1835095 w 2249450"/>
              <a:gd name="connsiteY84" fmla="*/ 1960936 h 2247981"/>
              <a:gd name="connsiteX85" fmla="*/ 1826427 w 2249450"/>
              <a:gd name="connsiteY85" fmla="*/ 2012077 h 2247981"/>
              <a:gd name="connsiteX86" fmla="*/ 1817759 w 2249450"/>
              <a:gd name="connsiteY86" fmla="*/ 2019879 h 2247981"/>
              <a:gd name="connsiteX87" fmla="*/ 1743213 w 2249450"/>
              <a:gd name="connsiteY87" fmla="*/ 2017278 h 2247981"/>
              <a:gd name="connsiteX88" fmla="*/ 1670402 w 2249450"/>
              <a:gd name="connsiteY88" fmla="*/ 1949233 h 2247981"/>
              <a:gd name="connsiteX89" fmla="*/ 1633128 w 2249450"/>
              <a:gd name="connsiteY89" fmla="*/ 1941866 h 2247981"/>
              <a:gd name="connsiteX90" fmla="*/ 1581987 w 2249450"/>
              <a:gd name="connsiteY90" fmla="*/ 1970904 h 2247981"/>
              <a:gd name="connsiteX91" fmla="*/ 1569418 w 2249450"/>
              <a:gd name="connsiteY91" fmla="*/ 2009043 h 2247981"/>
              <a:gd name="connsiteX92" fmla="*/ 1595423 w 2249450"/>
              <a:gd name="connsiteY92" fmla="*/ 2122595 h 2247981"/>
              <a:gd name="connsiteX93" fmla="*/ 1578519 w 2249450"/>
              <a:gd name="connsiteY93" fmla="*/ 2160301 h 2247981"/>
              <a:gd name="connsiteX94" fmla="*/ 1546448 w 2249450"/>
              <a:gd name="connsiteY94" fmla="*/ 2174604 h 2247981"/>
              <a:gd name="connsiteX95" fmla="*/ 1497473 w 2249450"/>
              <a:gd name="connsiteY95" fmla="*/ 2157268 h 2247981"/>
              <a:gd name="connsiteX96" fmla="*/ 1440698 w 2249450"/>
              <a:gd name="connsiteY96" fmla="*/ 2065819 h 2247981"/>
              <a:gd name="connsiteX97" fmla="*/ 1398224 w 2249450"/>
              <a:gd name="connsiteY97" fmla="*/ 2045883 h 2247981"/>
              <a:gd name="connsiteX98" fmla="*/ 1352716 w 2249450"/>
              <a:gd name="connsiteY98" fmla="*/ 2058018 h 2247981"/>
              <a:gd name="connsiteX99" fmla="*/ 1324979 w 2249450"/>
              <a:gd name="connsiteY99" fmla="*/ 2095725 h 2247981"/>
              <a:gd name="connsiteX100" fmla="*/ 1321945 w 2249450"/>
              <a:gd name="connsiteY100" fmla="*/ 2198007 h 2247981"/>
              <a:gd name="connsiteX101" fmla="*/ 1282505 w 2249450"/>
              <a:gd name="connsiteY101" fmla="*/ 2244815 h 2247981"/>
              <a:gd name="connsiteX102" fmla="*/ 1257801 w 2249450"/>
              <a:gd name="connsiteY102" fmla="*/ 2247849 h 2247981"/>
              <a:gd name="connsiteX103" fmla="*/ 1217928 w 2249450"/>
              <a:gd name="connsiteY103" fmla="*/ 2220978 h 2247981"/>
              <a:gd name="connsiteX104" fmla="*/ 1184556 w 2249450"/>
              <a:gd name="connsiteY104" fmla="*/ 2112194 h 2247981"/>
              <a:gd name="connsiteX105" fmla="*/ 1153351 w 2249450"/>
              <a:gd name="connsiteY105" fmla="*/ 2085322 h 2247981"/>
              <a:gd name="connsiteX106" fmla="*/ 1096142 w 2249450"/>
              <a:gd name="connsiteY106" fmla="*/ 2085756 h 2247981"/>
              <a:gd name="connsiteX107" fmla="*/ 1068403 w 2249450"/>
              <a:gd name="connsiteY107" fmla="*/ 2109593 h 2247981"/>
              <a:gd name="connsiteX108" fmla="*/ 1036765 w 2249450"/>
              <a:gd name="connsiteY108" fmla="*/ 2212310 h 2247981"/>
              <a:gd name="connsiteX109" fmla="*/ 983457 w 2249450"/>
              <a:gd name="connsiteY109" fmla="*/ 2246549 h 2247981"/>
              <a:gd name="connsiteX110" fmla="*/ 929715 w 2249450"/>
              <a:gd name="connsiteY110" fmla="*/ 2185872 h 2247981"/>
              <a:gd name="connsiteX111" fmla="*/ 927114 w 2249450"/>
              <a:gd name="connsiteY111" fmla="*/ 2092691 h 2247981"/>
              <a:gd name="connsiteX112" fmla="*/ 907611 w 2249450"/>
              <a:gd name="connsiteY112" fmla="*/ 2061485 h 2247981"/>
              <a:gd name="connsiteX113" fmla="*/ 844334 w 2249450"/>
              <a:gd name="connsiteY113" fmla="*/ 2045449 h 2247981"/>
              <a:gd name="connsiteX114" fmla="*/ 813995 w 2249450"/>
              <a:gd name="connsiteY114" fmla="*/ 2061485 h 2247981"/>
              <a:gd name="connsiteX115" fmla="*/ 756353 w 2249450"/>
              <a:gd name="connsiteY115" fmla="*/ 2153801 h 2247981"/>
              <a:gd name="connsiteX116" fmla="*/ 702610 w 2249450"/>
              <a:gd name="connsiteY116" fmla="*/ 2173304 h 2247981"/>
              <a:gd name="connsiteX117" fmla="*/ 698710 w 2249450"/>
              <a:gd name="connsiteY117" fmla="*/ 2172004 h 2247981"/>
              <a:gd name="connsiteX118" fmla="*/ 659703 w 2249450"/>
              <a:gd name="connsiteY118" fmla="*/ 2103959 h 2247981"/>
              <a:gd name="connsiteX119" fmla="*/ 681807 w 2249450"/>
              <a:gd name="connsiteY119" fmla="*/ 2008176 h 2247981"/>
              <a:gd name="connsiteX120" fmla="*/ 667505 w 2249450"/>
              <a:gd name="connsiteY120" fmla="*/ 1969170 h 2247981"/>
              <a:gd name="connsiteX121" fmla="*/ 621130 w 2249450"/>
              <a:gd name="connsiteY121" fmla="*/ 1942300 h 2247981"/>
              <a:gd name="connsiteX122" fmla="*/ 579091 w 2249450"/>
              <a:gd name="connsiteY122" fmla="*/ 1950100 h 2247981"/>
              <a:gd name="connsiteX123" fmla="*/ 500645 w 2249450"/>
              <a:gd name="connsiteY123" fmla="*/ 2023345 h 2247981"/>
              <a:gd name="connsiteX124" fmla="*/ 445603 w 2249450"/>
              <a:gd name="connsiteY124" fmla="*/ 2028547 h 2247981"/>
              <a:gd name="connsiteX125" fmla="*/ 437801 w 2249450"/>
              <a:gd name="connsiteY125" fmla="*/ 2023345 h 2247981"/>
              <a:gd name="connsiteX126" fmla="*/ 420465 w 2249450"/>
              <a:gd name="connsiteY126" fmla="*/ 1950967 h 2247981"/>
              <a:gd name="connsiteX127" fmla="*/ 467272 w 2249450"/>
              <a:gd name="connsiteY127" fmla="*/ 1862987 h 2247981"/>
              <a:gd name="connsiteX128" fmla="*/ 463805 w 2249450"/>
              <a:gd name="connsiteY128" fmla="*/ 1821813 h 2247981"/>
              <a:gd name="connsiteX129" fmla="*/ 424799 w 2249450"/>
              <a:gd name="connsiteY129" fmla="*/ 1783240 h 2247981"/>
              <a:gd name="connsiteX130" fmla="*/ 384492 w 2249450"/>
              <a:gd name="connsiteY130" fmla="*/ 1780206 h 2247981"/>
              <a:gd name="connsiteX131" fmla="*/ 286977 w 2249450"/>
              <a:gd name="connsiteY131" fmla="*/ 1831782 h 2247981"/>
              <a:gd name="connsiteX132" fmla="*/ 233668 w 2249450"/>
              <a:gd name="connsiteY132" fmla="*/ 1821813 h 2247981"/>
              <a:gd name="connsiteX133" fmla="*/ 230201 w 2249450"/>
              <a:gd name="connsiteY133" fmla="*/ 1817912 h 2247981"/>
              <a:gd name="connsiteX134" fmla="*/ 232368 w 2249450"/>
              <a:gd name="connsiteY134" fmla="*/ 1738166 h 2247981"/>
              <a:gd name="connsiteX135" fmla="*/ 297811 w 2249450"/>
              <a:gd name="connsiteY135" fmla="*/ 1668388 h 2247981"/>
              <a:gd name="connsiteX136" fmla="*/ 305613 w 2249450"/>
              <a:gd name="connsiteY136" fmla="*/ 1630248 h 2247981"/>
              <a:gd name="connsiteX137" fmla="*/ 275708 w 2249450"/>
              <a:gd name="connsiteY137" fmla="*/ 1578240 h 2247981"/>
              <a:gd name="connsiteX138" fmla="*/ 238002 w 2249450"/>
              <a:gd name="connsiteY138" fmla="*/ 1567405 h 2247981"/>
              <a:gd name="connsiteX139" fmla="*/ 143520 w 2249450"/>
              <a:gd name="connsiteY139" fmla="*/ 1589075 h 2247981"/>
              <a:gd name="connsiteX140" fmla="*/ 130951 w 2249450"/>
              <a:gd name="connsiteY140" fmla="*/ 1592109 h 2247981"/>
              <a:gd name="connsiteX141" fmla="*/ 84144 w 2249450"/>
              <a:gd name="connsiteY141" fmla="*/ 1569138 h 2247981"/>
              <a:gd name="connsiteX142" fmla="*/ 73308 w 2249450"/>
              <a:gd name="connsiteY142" fmla="*/ 1544001 h 2247981"/>
              <a:gd name="connsiteX143" fmla="*/ 90645 w 2249450"/>
              <a:gd name="connsiteY143" fmla="*/ 1495026 h 2247981"/>
              <a:gd name="connsiteX144" fmla="*/ 179493 w 2249450"/>
              <a:gd name="connsiteY144" fmla="*/ 1439551 h 2247981"/>
              <a:gd name="connsiteX145" fmla="*/ 200729 w 2249450"/>
              <a:gd name="connsiteY145" fmla="*/ 1389710 h 2247981"/>
              <a:gd name="connsiteX146" fmla="*/ 187293 w 2249450"/>
              <a:gd name="connsiteY146" fmla="*/ 1344635 h 2247981"/>
              <a:gd name="connsiteX147" fmla="*/ 154788 w 2249450"/>
              <a:gd name="connsiteY147" fmla="*/ 1322965 h 2247981"/>
              <a:gd name="connsiteX148" fmla="*/ 49905 w 2249450"/>
              <a:gd name="connsiteY148" fmla="*/ 1319931 h 2247981"/>
              <a:gd name="connsiteX149" fmla="*/ 3097 w 2249450"/>
              <a:gd name="connsiteY149" fmla="*/ 1280491 h 2247981"/>
              <a:gd name="connsiteX150" fmla="*/ 1364 w 2249450"/>
              <a:gd name="connsiteY150" fmla="*/ 1271390 h 2247981"/>
              <a:gd name="connsiteX151" fmla="*/ 40803 w 2249450"/>
              <a:gd name="connsiteY151" fmla="*/ 1211580 h 2247981"/>
              <a:gd name="connsiteX152" fmla="*/ 134852 w 2249450"/>
              <a:gd name="connsiteY152" fmla="*/ 1182975 h 2247981"/>
              <a:gd name="connsiteX153" fmla="*/ 163023 w 2249450"/>
              <a:gd name="connsiteY153" fmla="*/ 1151337 h 2247981"/>
              <a:gd name="connsiteX154" fmla="*/ 161722 w 2249450"/>
              <a:gd name="connsiteY154" fmla="*/ 1091094 h 2247981"/>
              <a:gd name="connsiteX155" fmla="*/ 139619 w 2249450"/>
              <a:gd name="connsiteY155" fmla="*/ 1066390 h 2247981"/>
              <a:gd name="connsiteX156" fmla="*/ 39503 w 2249450"/>
              <a:gd name="connsiteY156" fmla="*/ 1035618 h 2247981"/>
              <a:gd name="connsiteX157" fmla="*/ 1364 w 2249450"/>
              <a:gd name="connsiteY157" fmla="*/ 980143 h 2247981"/>
              <a:gd name="connsiteX158" fmla="*/ 5264 w 2249450"/>
              <a:gd name="connsiteY158" fmla="*/ 957172 h 2247981"/>
              <a:gd name="connsiteX159" fmla="*/ 41237 w 2249450"/>
              <a:gd name="connsiteY159" fmla="*/ 928568 h 2247981"/>
              <a:gd name="connsiteX160" fmla="*/ 138319 w 2249450"/>
              <a:gd name="connsiteY160" fmla="*/ 925534 h 2247981"/>
              <a:gd name="connsiteX161" fmla="*/ 152621 w 2249450"/>
              <a:gd name="connsiteY161" fmla="*/ 925100 h 2247981"/>
              <a:gd name="connsiteX162" fmla="*/ 191194 w 2249450"/>
              <a:gd name="connsiteY162" fmla="*/ 894762 h 2247981"/>
              <a:gd name="connsiteX163" fmla="*/ 202462 w 2249450"/>
              <a:gd name="connsiteY163" fmla="*/ 851855 h 2247981"/>
              <a:gd name="connsiteX164" fmla="*/ 184260 w 2249450"/>
              <a:gd name="connsiteY164" fmla="*/ 811115 h 2247981"/>
              <a:gd name="connsiteX165" fmla="*/ 95412 w 2249450"/>
              <a:gd name="connsiteY165" fmla="*/ 755639 h 2247981"/>
              <a:gd name="connsiteX166" fmla="*/ 75475 w 2249450"/>
              <a:gd name="connsiteY166" fmla="*/ 698863 h 2247981"/>
              <a:gd name="connsiteX167" fmla="*/ 88044 w 2249450"/>
              <a:gd name="connsiteY167" fmla="*/ 671558 h 2247981"/>
              <a:gd name="connsiteX168" fmla="*/ 127050 w 2249450"/>
              <a:gd name="connsiteY168" fmla="*/ 655089 h 2247981"/>
              <a:gd name="connsiteX169" fmla="*/ 238002 w 2249450"/>
              <a:gd name="connsiteY169" fmla="*/ 680660 h 2247981"/>
              <a:gd name="connsiteX170" fmla="*/ 278308 w 2249450"/>
              <a:gd name="connsiteY170" fmla="*/ 667224 h 2247981"/>
              <a:gd name="connsiteX171" fmla="*/ 305613 w 2249450"/>
              <a:gd name="connsiteY171" fmla="*/ 619550 h 2247981"/>
              <a:gd name="connsiteX172" fmla="*/ 297811 w 2249450"/>
              <a:gd name="connsiteY172" fmla="*/ 578810 h 2247981"/>
              <a:gd name="connsiteX173" fmla="*/ 224133 w 2249450"/>
              <a:gd name="connsiteY173" fmla="*/ 500363 h 2247981"/>
              <a:gd name="connsiteX174" fmla="*/ 219799 w 2249450"/>
              <a:gd name="connsiteY174" fmla="*/ 444454 h 2247981"/>
              <a:gd name="connsiteX175" fmla="*/ 227167 w 2249450"/>
              <a:gd name="connsiteY175" fmla="*/ 433619 h 2247981"/>
              <a:gd name="connsiteX176" fmla="*/ 293910 w 2249450"/>
              <a:gd name="connsiteY176" fmla="*/ 418883 h 2247981"/>
              <a:gd name="connsiteX177" fmla="*/ 384059 w 2249450"/>
              <a:gd name="connsiteY177" fmla="*/ 466992 h 2247981"/>
              <a:gd name="connsiteX178" fmla="*/ 426533 w 2249450"/>
              <a:gd name="connsiteY178" fmla="*/ 463091 h 2247981"/>
              <a:gd name="connsiteX179" fmla="*/ 462939 w 2249450"/>
              <a:gd name="connsiteY179" fmla="*/ 427118 h 2247981"/>
              <a:gd name="connsiteX180" fmla="*/ 467706 w 2249450"/>
              <a:gd name="connsiteY180" fmla="*/ 383778 h 2247981"/>
              <a:gd name="connsiteX181" fmla="*/ 415264 w 2249450"/>
              <a:gd name="connsiteY181" fmla="*/ 285395 h 2247981"/>
              <a:gd name="connsiteX182" fmla="*/ 424366 w 2249450"/>
              <a:gd name="connsiteY182" fmla="*/ 235554 h 2247981"/>
              <a:gd name="connsiteX183" fmla="*/ 451670 w 2249450"/>
              <a:gd name="connsiteY183" fmla="*/ 215184 h 2247981"/>
              <a:gd name="connsiteX184" fmla="*/ 495877 w 2249450"/>
              <a:gd name="connsiteY184" fmla="*/ 219951 h 2247981"/>
              <a:gd name="connsiteX185" fmla="*/ 570856 w 2249450"/>
              <a:gd name="connsiteY185" fmla="*/ 289729 h 2247981"/>
              <a:gd name="connsiteX186" fmla="*/ 634133 w 2249450"/>
              <a:gd name="connsiteY186" fmla="*/ 298831 h 2247981"/>
              <a:gd name="connsiteX187" fmla="*/ 669672 w 2249450"/>
              <a:gd name="connsiteY187" fmla="*/ 276727 h 2247981"/>
              <a:gd name="connsiteX188" fmla="*/ 681807 w 2249450"/>
              <a:gd name="connsiteY188" fmla="*/ 239455 h 2247981"/>
              <a:gd name="connsiteX189" fmla="*/ 656670 w 2249450"/>
              <a:gd name="connsiteY189" fmla="*/ 131103 h 2247981"/>
              <a:gd name="connsiteX190" fmla="*/ 677907 w 2249450"/>
              <a:gd name="connsiteY190" fmla="*/ 84729 h 2247981"/>
              <a:gd name="connsiteX191" fmla="*/ 706945 w 2249450"/>
              <a:gd name="connsiteY191" fmla="*/ 72593 h 2247981"/>
              <a:gd name="connsiteX192" fmla="*/ 752886 w 2249450"/>
              <a:gd name="connsiteY192" fmla="*/ 89063 h 2247981"/>
              <a:gd name="connsiteX193" fmla="*/ 810962 w 2249450"/>
              <a:gd name="connsiteY193" fmla="*/ 182679 h 2247981"/>
              <a:gd name="connsiteX194" fmla="*/ 851269 w 2249450"/>
              <a:gd name="connsiteY194" fmla="*/ 202182 h 2247981"/>
              <a:gd name="connsiteX195" fmla="*/ 905444 w 2249450"/>
              <a:gd name="connsiteY195" fmla="*/ 187012 h 2247981"/>
              <a:gd name="connsiteX196" fmla="*/ 925381 w 2249450"/>
              <a:gd name="connsiteY196" fmla="*/ 157974 h 2247981"/>
              <a:gd name="connsiteX197" fmla="*/ 929715 w 2249450"/>
              <a:gd name="connsiteY197" fmla="*/ 45289 h 2247981"/>
              <a:gd name="connsiteX198" fmla="*/ 961786 w 2249450"/>
              <a:gd name="connsiteY198" fmla="*/ 4116 h 2247981"/>
              <a:gd name="connsiteX199" fmla="*/ 973488 w 2249450"/>
              <a:gd name="connsiteY199" fmla="*/ 1515 h 2247981"/>
              <a:gd name="connsiteX200" fmla="*/ 1000096 w 2249450"/>
              <a:gd name="connsiteY200" fmla="*/ 120 h 224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2249450" h="2247981">
                <a:moveTo>
                  <a:pt x="1125613" y="301864"/>
                </a:moveTo>
                <a:cubicBezTo>
                  <a:pt x="668805" y="301431"/>
                  <a:pt x="305613" y="667657"/>
                  <a:pt x="303879" y="1118832"/>
                </a:cubicBezTo>
                <a:cubicBezTo>
                  <a:pt x="302145" y="1580841"/>
                  <a:pt x="677040" y="1944033"/>
                  <a:pt x="1124313" y="1942733"/>
                </a:cubicBezTo>
                <a:cubicBezTo>
                  <a:pt x="1570285" y="1944467"/>
                  <a:pt x="1946479" y="1585608"/>
                  <a:pt x="1946047" y="1121865"/>
                </a:cubicBezTo>
                <a:cubicBezTo>
                  <a:pt x="1945613" y="665923"/>
                  <a:pt x="1579820" y="302298"/>
                  <a:pt x="1125613" y="301864"/>
                </a:cubicBezTo>
                <a:close/>
                <a:moveTo>
                  <a:pt x="1000096" y="120"/>
                </a:moveTo>
                <a:cubicBezTo>
                  <a:pt x="1021651" y="1299"/>
                  <a:pt x="1029615" y="11376"/>
                  <a:pt x="1038065" y="40955"/>
                </a:cubicBezTo>
                <a:cubicBezTo>
                  <a:pt x="1047166" y="73027"/>
                  <a:pt x="1058002" y="104232"/>
                  <a:pt x="1066670" y="136304"/>
                </a:cubicBezTo>
                <a:cubicBezTo>
                  <a:pt x="1071004" y="151473"/>
                  <a:pt x="1080105" y="159708"/>
                  <a:pt x="1094841" y="161875"/>
                </a:cubicBezTo>
                <a:cubicBezTo>
                  <a:pt x="1115211" y="164476"/>
                  <a:pt x="1136015" y="164476"/>
                  <a:pt x="1156384" y="161875"/>
                </a:cubicBezTo>
                <a:cubicBezTo>
                  <a:pt x="1170687" y="160141"/>
                  <a:pt x="1179355" y="151473"/>
                  <a:pt x="1183689" y="137171"/>
                </a:cubicBezTo>
                <a:cubicBezTo>
                  <a:pt x="1194091" y="102065"/>
                  <a:pt x="1204926" y="66960"/>
                  <a:pt x="1215761" y="31853"/>
                </a:cubicBezTo>
                <a:cubicBezTo>
                  <a:pt x="1223995" y="5850"/>
                  <a:pt x="1232230" y="-218"/>
                  <a:pt x="1259534" y="215"/>
                </a:cubicBezTo>
                <a:cubicBezTo>
                  <a:pt x="1263435" y="215"/>
                  <a:pt x="1267336" y="215"/>
                  <a:pt x="1271236" y="649"/>
                </a:cubicBezTo>
                <a:cubicBezTo>
                  <a:pt x="1309809" y="4549"/>
                  <a:pt x="1320644" y="16251"/>
                  <a:pt x="1321511" y="54824"/>
                </a:cubicBezTo>
                <a:cubicBezTo>
                  <a:pt x="1322378" y="88629"/>
                  <a:pt x="1323678" y="122002"/>
                  <a:pt x="1324545" y="155807"/>
                </a:cubicBezTo>
                <a:cubicBezTo>
                  <a:pt x="1324979" y="169243"/>
                  <a:pt x="1329746" y="179645"/>
                  <a:pt x="1342315" y="185278"/>
                </a:cubicBezTo>
                <a:cubicBezTo>
                  <a:pt x="1362685" y="194380"/>
                  <a:pt x="1383921" y="200448"/>
                  <a:pt x="1406459" y="202182"/>
                </a:cubicBezTo>
                <a:cubicBezTo>
                  <a:pt x="1420328" y="203048"/>
                  <a:pt x="1429863" y="197414"/>
                  <a:pt x="1436797" y="186145"/>
                </a:cubicBezTo>
                <a:cubicBezTo>
                  <a:pt x="1455866" y="155374"/>
                  <a:pt x="1475370" y="124602"/>
                  <a:pt x="1494439" y="93830"/>
                </a:cubicBezTo>
                <a:cubicBezTo>
                  <a:pt x="1510909" y="67827"/>
                  <a:pt x="1520877" y="64359"/>
                  <a:pt x="1550348" y="74327"/>
                </a:cubicBezTo>
                <a:cubicBezTo>
                  <a:pt x="1553816" y="75627"/>
                  <a:pt x="1556850" y="76494"/>
                  <a:pt x="1560317" y="77794"/>
                </a:cubicBezTo>
                <a:cubicBezTo>
                  <a:pt x="1594556" y="92530"/>
                  <a:pt x="1600190" y="103366"/>
                  <a:pt x="1591955" y="139771"/>
                </a:cubicBezTo>
                <a:cubicBezTo>
                  <a:pt x="1584587" y="172276"/>
                  <a:pt x="1577220" y="204348"/>
                  <a:pt x="1569418" y="236854"/>
                </a:cubicBezTo>
                <a:cubicBezTo>
                  <a:pt x="1565084" y="254623"/>
                  <a:pt x="1569418" y="268492"/>
                  <a:pt x="1585021" y="278894"/>
                </a:cubicBezTo>
                <a:cubicBezTo>
                  <a:pt x="1601057" y="289729"/>
                  <a:pt x="1617093" y="299697"/>
                  <a:pt x="1635295" y="306632"/>
                </a:cubicBezTo>
                <a:cubicBezTo>
                  <a:pt x="1648298" y="311399"/>
                  <a:pt x="1658699" y="308365"/>
                  <a:pt x="1668668" y="298831"/>
                </a:cubicBezTo>
                <a:cubicBezTo>
                  <a:pt x="1695105" y="273693"/>
                  <a:pt x="1721543" y="249422"/>
                  <a:pt x="1748414" y="224718"/>
                </a:cubicBezTo>
                <a:cubicBezTo>
                  <a:pt x="1770518" y="203915"/>
                  <a:pt x="1782653" y="203048"/>
                  <a:pt x="1807357" y="219951"/>
                </a:cubicBezTo>
                <a:cubicBezTo>
                  <a:pt x="1808657" y="220818"/>
                  <a:pt x="1809524" y="221252"/>
                  <a:pt x="1810390" y="222118"/>
                </a:cubicBezTo>
                <a:cubicBezTo>
                  <a:pt x="1852432" y="252456"/>
                  <a:pt x="1846364" y="265458"/>
                  <a:pt x="1829028" y="297097"/>
                </a:cubicBezTo>
                <a:cubicBezTo>
                  <a:pt x="1813425" y="325702"/>
                  <a:pt x="1798689" y="355173"/>
                  <a:pt x="1782653" y="383778"/>
                </a:cubicBezTo>
                <a:cubicBezTo>
                  <a:pt x="1774419" y="398947"/>
                  <a:pt x="1776152" y="411949"/>
                  <a:pt x="1786554" y="424951"/>
                </a:cubicBezTo>
                <a:cubicBezTo>
                  <a:pt x="1798255" y="439253"/>
                  <a:pt x="1811258" y="452256"/>
                  <a:pt x="1825560" y="463524"/>
                </a:cubicBezTo>
                <a:cubicBezTo>
                  <a:pt x="1837695" y="473059"/>
                  <a:pt x="1850264" y="474359"/>
                  <a:pt x="1864567" y="466992"/>
                </a:cubicBezTo>
                <a:cubicBezTo>
                  <a:pt x="1897072" y="449222"/>
                  <a:pt x="1930010" y="431886"/>
                  <a:pt x="1962949" y="414982"/>
                </a:cubicBezTo>
                <a:cubicBezTo>
                  <a:pt x="1986352" y="402847"/>
                  <a:pt x="1999789" y="405448"/>
                  <a:pt x="2016690" y="426251"/>
                </a:cubicBezTo>
                <a:cubicBezTo>
                  <a:pt x="2022758" y="433185"/>
                  <a:pt x="2028393" y="440554"/>
                  <a:pt x="2033160" y="448355"/>
                </a:cubicBezTo>
                <a:cubicBezTo>
                  <a:pt x="2045295" y="467425"/>
                  <a:pt x="2043995" y="479993"/>
                  <a:pt x="2028826" y="496896"/>
                </a:cubicBezTo>
                <a:cubicBezTo>
                  <a:pt x="2002822" y="525068"/>
                  <a:pt x="1976818" y="553672"/>
                  <a:pt x="1950380" y="581410"/>
                </a:cubicBezTo>
                <a:cubicBezTo>
                  <a:pt x="1940412" y="591812"/>
                  <a:pt x="1938245" y="603081"/>
                  <a:pt x="1943446" y="616082"/>
                </a:cubicBezTo>
                <a:cubicBezTo>
                  <a:pt x="1951247" y="634719"/>
                  <a:pt x="1960782" y="652055"/>
                  <a:pt x="1973351" y="668091"/>
                </a:cubicBezTo>
                <a:cubicBezTo>
                  <a:pt x="1983319" y="681093"/>
                  <a:pt x="1995454" y="684560"/>
                  <a:pt x="2011490" y="680660"/>
                </a:cubicBezTo>
                <a:cubicBezTo>
                  <a:pt x="2048329" y="671558"/>
                  <a:pt x="2085602" y="663323"/>
                  <a:pt x="2122441" y="655522"/>
                </a:cubicBezTo>
                <a:cubicBezTo>
                  <a:pt x="2141944" y="651188"/>
                  <a:pt x="2153647" y="656822"/>
                  <a:pt x="2163615" y="674592"/>
                </a:cubicBezTo>
                <a:cubicBezTo>
                  <a:pt x="2168816" y="684126"/>
                  <a:pt x="2173150" y="694095"/>
                  <a:pt x="2176617" y="704496"/>
                </a:cubicBezTo>
                <a:cubicBezTo>
                  <a:pt x="2183985" y="728334"/>
                  <a:pt x="2180084" y="739603"/>
                  <a:pt x="2158847" y="753038"/>
                </a:cubicBezTo>
                <a:cubicBezTo>
                  <a:pt x="2128509" y="772109"/>
                  <a:pt x="2098604" y="792045"/>
                  <a:pt x="2067399" y="809815"/>
                </a:cubicBezTo>
                <a:cubicBezTo>
                  <a:pt x="2049630" y="820216"/>
                  <a:pt x="2044862" y="834086"/>
                  <a:pt x="2047896" y="852289"/>
                </a:cubicBezTo>
                <a:cubicBezTo>
                  <a:pt x="2050497" y="869191"/>
                  <a:pt x="2055264" y="885661"/>
                  <a:pt x="2061331" y="901696"/>
                </a:cubicBezTo>
                <a:cubicBezTo>
                  <a:pt x="2066966" y="916432"/>
                  <a:pt x="2076934" y="924233"/>
                  <a:pt x="2093837" y="924667"/>
                </a:cubicBezTo>
                <a:cubicBezTo>
                  <a:pt x="2131977" y="925100"/>
                  <a:pt x="2169683" y="927701"/>
                  <a:pt x="2207822" y="929001"/>
                </a:cubicBezTo>
                <a:cubicBezTo>
                  <a:pt x="2228625" y="929868"/>
                  <a:pt x="2239027" y="938102"/>
                  <a:pt x="2244661" y="958039"/>
                </a:cubicBezTo>
                <a:cubicBezTo>
                  <a:pt x="2248128" y="969308"/>
                  <a:pt x="2249429" y="981009"/>
                  <a:pt x="2249429" y="993144"/>
                </a:cubicBezTo>
                <a:cubicBezTo>
                  <a:pt x="2249429" y="1016548"/>
                  <a:pt x="2242928" y="1026084"/>
                  <a:pt x="2221257" y="1033018"/>
                </a:cubicBezTo>
                <a:cubicBezTo>
                  <a:pt x="2187019" y="1043853"/>
                  <a:pt x="2152779" y="1054255"/>
                  <a:pt x="2118540" y="1064657"/>
                </a:cubicBezTo>
                <a:cubicBezTo>
                  <a:pt x="2093837" y="1072024"/>
                  <a:pt x="2087336" y="1079826"/>
                  <a:pt x="2086469" y="1105396"/>
                </a:cubicBezTo>
                <a:cubicBezTo>
                  <a:pt x="2086036" y="1123165"/>
                  <a:pt x="2084735" y="1141368"/>
                  <a:pt x="2088636" y="1159139"/>
                </a:cubicBezTo>
                <a:cubicBezTo>
                  <a:pt x="2091237" y="1171274"/>
                  <a:pt x="2098604" y="1178642"/>
                  <a:pt x="2110740" y="1182542"/>
                </a:cubicBezTo>
                <a:cubicBezTo>
                  <a:pt x="2146712" y="1193377"/>
                  <a:pt x="2182685" y="1204212"/>
                  <a:pt x="2218657" y="1215481"/>
                </a:cubicBezTo>
                <a:cubicBezTo>
                  <a:pt x="2243795" y="1223282"/>
                  <a:pt x="2249863" y="1231950"/>
                  <a:pt x="2249429" y="1258388"/>
                </a:cubicBezTo>
                <a:cubicBezTo>
                  <a:pt x="2249429" y="1260988"/>
                  <a:pt x="2249429" y="1263589"/>
                  <a:pt x="2249429" y="1266189"/>
                </a:cubicBezTo>
                <a:cubicBezTo>
                  <a:pt x="2247695" y="1306929"/>
                  <a:pt x="2234693" y="1319931"/>
                  <a:pt x="2193953" y="1321231"/>
                </a:cubicBezTo>
                <a:cubicBezTo>
                  <a:pt x="2159714" y="1322098"/>
                  <a:pt x="2125909" y="1323832"/>
                  <a:pt x="2091670" y="1324265"/>
                </a:cubicBezTo>
                <a:cubicBezTo>
                  <a:pt x="2078667" y="1324699"/>
                  <a:pt x="2069566" y="1330333"/>
                  <a:pt x="2064365" y="1341168"/>
                </a:cubicBezTo>
                <a:cubicBezTo>
                  <a:pt x="2054831" y="1361538"/>
                  <a:pt x="2048763" y="1382775"/>
                  <a:pt x="2047029" y="1405312"/>
                </a:cubicBezTo>
                <a:cubicBezTo>
                  <a:pt x="2045729" y="1419614"/>
                  <a:pt x="2051797" y="1429149"/>
                  <a:pt x="2063932" y="1436517"/>
                </a:cubicBezTo>
                <a:cubicBezTo>
                  <a:pt x="2094271" y="1455153"/>
                  <a:pt x="2124175" y="1473789"/>
                  <a:pt x="2154080" y="1492859"/>
                </a:cubicBezTo>
                <a:cubicBezTo>
                  <a:pt x="2181384" y="1509762"/>
                  <a:pt x="2184852" y="1520164"/>
                  <a:pt x="2174450" y="1550502"/>
                </a:cubicBezTo>
                <a:cubicBezTo>
                  <a:pt x="2170983" y="1560904"/>
                  <a:pt x="2166215" y="1570872"/>
                  <a:pt x="2160147" y="1579974"/>
                </a:cubicBezTo>
                <a:cubicBezTo>
                  <a:pt x="2154513" y="1588208"/>
                  <a:pt x="2145412" y="1593843"/>
                  <a:pt x="2132410" y="1593843"/>
                </a:cubicBezTo>
                <a:cubicBezTo>
                  <a:pt x="2109439" y="1588642"/>
                  <a:pt x="2086469" y="1583440"/>
                  <a:pt x="2063498" y="1578674"/>
                </a:cubicBezTo>
                <a:cubicBezTo>
                  <a:pt x="2044862" y="1574339"/>
                  <a:pt x="2025792" y="1570439"/>
                  <a:pt x="2007156" y="1565671"/>
                </a:cubicBezTo>
                <a:cubicBezTo>
                  <a:pt x="1995021" y="1562637"/>
                  <a:pt x="1985486" y="1566104"/>
                  <a:pt x="1977684" y="1574773"/>
                </a:cubicBezTo>
                <a:cubicBezTo>
                  <a:pt x="1961649" y="1593409"/>
                  <a:pt x="1949080" y="1614646"/>
                  <a:pt x="1942146" y="1638483"/>
                </a:cubicBezTo>
                <a:cubicBezTo>
                  <a:pt x="1938678" y="1649752"/>
                  <a:pt x="1943880" y="1657986"/>
                  <a:pt x="1950813" y="1665787"/>
                </a:cubicBezTo>
                <a:cubicBezTo>
                  <a:pt x="1975951" y="1693092"/>
                  <a:pt x="2001521" y="1720396"/>
                  <a:pt x="2026659" y="1747268"/>
                </a:cubicBezTo>
                <a:cubicBezTo>
                  <a:pt x="2045729" y="1767638"/>
                  <a:pt x="2046596" y="1779773"/>
                  <a:pt x="2031427" y="1803177"/>
                </a:cubicBezTo>
                <a:cubicBezTo>
                  <a:pt x="2030560" y="1804477"/>
                  <a:pt x="2029693" y="1806211"/>
                  <a:pt x="2028393" y="1807511"/>
                </a:cubicBezTo>
                <a:cubicBezTo>
                  <a:pt x="1999789" y="1846084"/>
                  <a:pt x="1987219" y="1846517"/>
                  <a:pt x="1952114" y="1826581"/>
                </a:cubicBezTo>
                <a:cubicBezTo>
                  <a:pt x="1923509" y="1810111"/>
                  <a:pt x="1893171" y="1795375"/>
                  <a:pt x="1864133" y="1779773"/>
                </a:cubicBezTo>
                <a:cubicBezTo>
                  <a:pt x="1851997" y="1773272"/>
                  <a:pt x="1840729" y="1773272"/>
                  <a:pt x="1829894" y="1781073"/>
                </a:cubicBezTo>
                <a:cubicBezTo>
                  <a:pt x="1812557" y="1793209"/>
                  <a:pt x="1797822" y="1807944"/>
                  <a:pt x="1785254" y="1824847"/>
                </a:cubicBezTo>
                <a:cubicBezTo>
                  <a:pt x="1776152" y="1836982"/>
                  <a:pt x="1775718" y="1849118"/>
                  <a:pt x="1783086" y="1862553"/>
                </a:cubicBezTo>
                <a:cubicBezTo>
                  <a:pt x="1800856" y="1895058"/>
                  <a:pt x="1818192" y="1927997"/>
                  <a:pt x="1835095" y="1960936"/>
                </a:cubicBezTo>
                <a:cubicBezTo>
                  <a:pt x="1846797" y="1983906"/>
                  <a:pt x="1845063" y="1994308"/>
                  <a:pt x="1826427" y="2012077"/>
                </a:cubicBezTo>
                <a:cubicBezTo>
                  <a:pt x="1823393" y="2014678"/>
                  <a:pt x="1820793" y="2017712"/>
                  <a:pt x="1817759" y="2019879"/>
                </a:cubicBezTo>
                <a:cubicBezTo>
                  <a:pt x="1790021" y="2040249"/>
                  <a:pt x="1775718" y="2050217"/>
                  <a:pt x="1743213" y="2017278"/>
                </a:cubicBezTo>
                <a:cubicBezTo>
                  <a:pt x="1719809" y="1993441"/>
                  <a:pt x="1694672" y="1972204"/>
                  <a:pt x="1670402" y="1949233"/>
                </a:cubicBezTo>
                <a:cubicBezTo>
                  <a:pt x="1659133" y="1938399"/>
                  <a:pt x="1646998" y="1936232"/>
                  <a:pt x="1633128" y="1941866"/>
                </a:cubicBezTo>
                <a:cubicBezTo>
                  <a:pt x="1614926" y="1949233"/>
                  <a:pt x="1597590" y="1958769"/>
                  <a:pt x="1581987" y="1970904"/>
                </a:cubicBezTo>
                <a:cubicBezTo>
                  <a:pt x="1568985" y="1980873"/>
                  <a:pt x="1565517" y="1993441"/>
                  <a:pt x="1569418" y="2009043"/>
                </a:cubicBezTo>
                <a:cubicBezTo>
                  <a:pt x="1578519" y="2046749"/>
                  <a:pt x="1587188" y="2084889"/>
                  <a:pt x="1595423" y="2122595"/>
                </a:cubicBezTo>
                <a:cubicBezTo>
                  <a:pt x="1598890" y="2139064"/>
                  <a:pt x="1593256" y="2151634"/>
                  <a:pt x="1578519" y="2160301"/>
                </a:cubicBezTo>
                <a:cubicBezTo>
                  <a:pt x="1568551" y="2166369"/>
                  <a:pt x="1557717" y="2171137"/>
                  <a:pt x="1546448" y="2174604"/>
                </a:cubicBezTo>
                <a:cubicBezTo>
                  <a:pt x="1523478" y="2181971"/>
                  <a:pt x="1510475" y="2177637"/>
                  <a:pt x="1497473" y="2157268"/>
                </a:cubicBezTo>
                <a:cubicBezTo>
                  <a:pt x="1478404" y="2126929"/>
                  <a:pt x="1458900" y="2097025"/>
                  <a:pt x="1440698" y="2065819"/>
                </a:cubicBezTo>
                <a:cubicBezTo>
                  <a:pt x="1430729" y="2048917"/>
                  <a:pt x="1417727" y="2042416"/>
                  <a:pt x="1398224" y="2045883"/>
                </a:cubicBezTo>
                <a:cubicBezTo>
                  <a:pt x="1382621" y="2048917"/>
                  <a:pt x="1367452" y="2052817"/>
                  <a:pt x="1352716" y="2058018"/>
                </a:cubicBezTo>
                <a:cubicBezTo>
                  <a:pt x="1332347" y="2065386"/>
                  <a:pt x="1325846" y="2074054"/>
                  <a:pt x="1324979" y="2095725"/>
                </a:cubicBezTo>
                <a:cubicBezTo>
                  <a:pt x="1323678" y="2129963"/>
                  <a:pt x="1322812" y="2163769"/>
                  <a:pt x="1321945" y="2198007"/>
                </a:cubicBezTo>
                <a:cubicBezTo>
                  <a:pt x="1321078" y="2229213"/>
                  <a:pt x="1313277" y="2239181"/>
                  <a:pt x="1282505" y="2244815"/>
                </a:cubicBezTo>
                <a:cubicBezTo>
                  <a:pt x="1274271" y="2246549"/>
                  <a:pt x="1266036" y="2247416"/>
                  <a:pt x="1257801" y="2247849"/>
                </a:cubicBezTo>
                <a:cubicBezTo>
                  <a:pt x="1237431" y="2249150"/>
                  <a:pt x="1224429" y="2240914"/>
                  <a:pt x="1217928" y="2220978"/>
                </a:cubicBezTo>
                <a:cubicBezTo>
                  <a:pt x="1206226" y="2184572"/>
                  <a:pt x="1194957" y="2148600"/>
                  <a:pt x="1184556" y="2112194"/>
                </a:cubicBezTo>
                <a:cubicBezTo>
                  <a:pt x="1179788" y="2095725"/>
                  <a:pt x="1169820" y="2087923"/>
                  <a:pt x="1153351" y="2085322"/>
                </a:cubicBezTo>
                <a:cubicBezTo>
                  <a:pt x="1134281" y="2082722"/>
                  <a:pt x="1115211" y="2082722"/>
                  <a:pt x="1096142" y="2085756"/>
                </a:cubicBezTo>
                <a:cubicBezTo>
                  <a:pt x="1081839" y="2087923"/>
                  <a:pt x="1072738" y="2095291"/>
                  <a:pt x="1068403" y="2109593"/>
                </a:cubicBezTo>
                <a:cubicBezTo>
                  <a:pt x="1058435" y="2143832"/>
                  <a:pt x="1047600" y="2178071"/>
                  <a:pt x="1036765" y="2212310"/>
                </a:cubicBezTo>
                <a:cubicBezTo>
                  <a:pt x="1027230" y="2243082"/>
                  <a:pt x="1015095" y="2250883"/>
                  <a:pt x="983457" y="2246549"/>
                </a:cubicBezTo>
                <a:cubicBezTo>
                  <a:pt x="935782" y="2240048"/>
                  <a:pt x="930147" y="2233546"/>
                  <a:pt x="929715" y="2185872"/>
                </a:cubicBezTo>
                <a:cubicBezTo>
                  <a:pt x="929281" y="2154668"/>
                  <a:pt x="927981" y="2123895"/>
                  <a:pt x="927114" y="2092691"/>
                </a:cubicBezTo>
                <a:cubicBezTo>
                  <a:pt x="926680" y="2078388"/>
                  <a:pt x="921046" y="2067119"/>
                  <a:pt x="907611" y="2061485"/>
                </a:cubicBezTo>
                <a:cubicBezTo>
                  <a:pt x="887241" y="2052817"/>
                  <a:pt x="866438" y="2046749"/>
                  <a:pt x="844334" y="2045449"/>
                </a:cubicBezTo>
                <a:cubicBezTo>
                  <a:pt x="830898" y="2044582"/>
                  <a:pt x="821363" y="2049783"/>
                  <a:pt x="813995" y="2061485"/>
                </a:cubicBezTo>
                <a:cubicBezTo>
                  <a:pt x="795360" y="2092691"/>
                  <a:pt x="775423" y="2123028"/>
                  <a:pt x="756353" y="2153801"/>
                </a:cubicBezTo>
                <a:cubicBezTo>
                  <a:pt x="741183" y="2178071"/>
                  <a:pt x="729482" y="2182405"/>
                  <a:pt x="702610" y="2173304"/>
                </a:cubicBezTo>
                <a:cubicBezTo>
                  <a:pt x="701310" y="2172870"/>
                  <a:pt x="700011" y="2172437"/>
                  <a:pt x="698710" y="2172004"/>
                </a:cubicBezTo>
                <a:cubicBezTo>
                  <a:pt x="657104" y="2155101"/>
                  <a:pt x="648869" y="2145566"/>
                  <a:pt x="659703" y="2103959"/>
                </a:cubicBezTo>
                <a:cubicBezTo>
                  <a:pt x="667938" y="2072321"/>
                  <a:pt x="674006" y="2040249"/>
                  <a:pt x="681807" y="2008176"/>
                </a:cubicBezTo>
                <a:cubicBezTo>
                  <a:pt x="685708" y="1991707"/>
                  <a:pt x="681374" y="1979139"/>
                  <a:pt x="667505" y="1969170"/>
                </a:cubicBezTo>
                <a:cubicBezTo>
                  <a:pt x="652769" y="1958769"/>
                  <a:pt x="637600" y="1949667"/>
                  <a:pt x="621130" y="1942300"/>
                </a:cubicBezTo>
                <a:cubicBezTo>
                  <a:pt x="605528" y="1935365"/>
                  <a:pt x="592093" y="1937965"/>
                  <a:pt x="579091" y="1950100"/>
                </a:cubicBezTo>
                <a:cubicBezTo>
                  <a:pt x="553086" y="1974805"/>
                  <a:pt x="526649" y="1999075"/>
                  <a:pt x="500645" y="2023345"/>
                </a:cubicBezTo>
                <a:cubicBezTo>
                  <a:pt x="481142" y="2041983"/>
                  <a:pt x="468573" y="2042849"/>
                  <a:pt x="445603" y="2028547"/>
                </a:cubicBezTo>
                <a:cubicBezTo>
                  <a:pt x="443002" y="2026813"/>
                  <a:pt x="440401" y="2025079"/>
                  <a:pt x="437801" y="2023345"/>
                </a:cubicBezTo>
                <a:cubicBezTo>
                  <a:pt x="404429" y="1999509"/>
                  <a:pt x="401395" y="1986940"/>
                  <a:pt x="420465" y="1950967"/>
                </a:cubicBezTo>
                <a:cubicBezTo>
                  <a:pt x="436067" y="1921496"/>
                  <a:pt x="451236" y="1892024"/>
                  <a:pt x="467272" y="1862987"/>
                </a:cubicBezTo>
                <a:cubicBezTo>
                  <a:pt x="475507" y="1847818"/>
                  <a:pt x="474208" y="1834815"/>
                  <a:pt x="463805" y="1821813"/>
                </a:cubicBezTo>
                <a:cubicBezTo>
                  <a:pt x="452537" y="1807511"/>
                  <a:pt x="439535" y="1794508"/>
                  <a:pt x="424799" y="1783240"/>
                </a:cubicBezTo>
                <a:cubicBezTo>
                  <a:pt x="411797" y="1773272"/>
                  <a:pt x="398795" y="1772405"/>
                  <a:pt x="384492" y="1780206"/>
                </a:cubicBezTo>
                <a:cubicBezTo>
                  <a:pt x="352420" y="1797542"/>
                  <a:pt x="319915" y="1814878"/>
                  <a:pt x="286977" y="1831782"/>
                </a:cubicBezTo>
                <a:cubicBezTo>
                  <a:pt x="264006" y="1843917"/>
                  <a:pt x="250571" y="1840883"/>
                  <a:pt x="233668" y="1821813"/>
                </a:cubicBezTo>
                <a:cubicBezTo>
                  <a:pt x="232368" y="1820513"/>
                  <a:pt x="231501" y="1819212"/>
                  <a:pt x="230201" y="1817912"/>
                </a:cubicBezTo>
                <a:cubicBezTo>
                  <a:pt x="200295" y="1783240"/>
                  <a:pt x="200729" y="1771105"/>
                  <a:pt x="232368" y="1738166"/>
                </a:cubicBezTo>
                <a:cubicBezTo>
                  <a:pt x="254471" y="1714763"/>
                  <a:pt x="275275" y="1690925"/>
                  <a:pt x="297811" y="1668388"/>
                </a:cubicBezTo>
                <a:cubicBezTo>
                  <a:pt x="309080" y="1656686"/>
                  <a:pt x="311247" y="1644551"/>
                  <a:pt x="305613" y="1630248"/>
                </a:cubicBezTo>
                <a:cubicBezTo>
                  <a:pt x="298245" y="1611612"/>
                  <a:pt x="287843" y="1594276"/>
                  <a:pt x="275708" y="1578240"/>
                </a:cubicBezTo>
                <a:cubicBezTo>
                  <a:pt x="265740" y="1565238"/>
                  <a:pt x="252304" y="1563937"/>
                  <a:pt x="238002" y="1567405"/>
                </a:cubicBezTo>
                <a:cubicBezTo>
                  <a:pt x="206363" y="1574773"/>
                  <a:pt x="175158" y="1582140"/>
                  <a:pt x="143520" y="1589075"/>
                </a:cubicBezTo>
                <a:cubicBezTo>
                  <a:pt x="139186" y="1589942"/>
                  <a:pt x="134852" y="1591242"/>
                  <a:pt x="130951" y="1592109"/>
                </a:cubicBezTo>
                <a:cubicBezTo>
                  <a:pt x="107114" y="1596443"/>
                  <a:pt x="94979" y="1590809"/>
                  <a:pt x="84144" y="1569138"/>
                </a:cubicBezTo>
                <a:cubicBezTo>
                  <a:pt x="80243" y="1560904"/>
                  <a:pt x="76342" y="1552669"/>
                  <a:pt x="73308" y="1544001"/>
                </a:cubicBezTo>
                <a:cubicBezTo>
                  <a:pt x="65508" y="1521031"/>
                  <a:pt x="69841" y="1508028"/>
                  <a:pt x="90645" y="1495026"/>
                </a:cubicBezTo>
                <a:cubicBezTo>
                  <a:pt x="120116" y="1476390"/>
                  <a:pt x="150021" y="1457754"/>
                  <a:pt x="179493" y="1439551"/>
                </a:cubicBezTo>
                <a:cubicBezTo>
                  <a:pt x="202896" y="1424815"/>
                  <a:pt x="206363" y="1416580"/>
                  <a:pt x="200729" y="1389710"/>
                </a:cubicBezTo>
                <a:cubicBezTo>
                  <a:pt x="197262" y="1374540"/>
                  <a:pt x="193361" y="1358937"/>
                  <a:pt x="187293" y="1344635"/>
                </a:cubicBezTo>
                <a:cubicBezTo>
                  <a:pt x="181226" y="1330333"/>
                  <a:pt x="170824" y="1323398"/>
                  <a:pt x="154788" y="1322965"/>
                </a:cubicBezTo>
                <a:cubicBezTo>
                  <a:pt x="119683" y="1322532"/>
                  <a:pt x="85011" y="1321231"/>
                  <a:pt x="49905" y="1319931"/>
                </a:cubicBezTo>
                <a:cubicBezTo>
                  <a:pt x="18266" y="1319064"/>
                  <a:pt x="8732" y="1310830"/>
                  <a:pt x="3097" y="1280491"/>
                </a:cubicBezTo>
                <a:cubicBezTo>
                  <a:pt x="2664" y="1277457"/>
                  <a:pt x="1797" y="1274424"/>
                  <a:pt x="1364" y="1271390"/>
                </a:cubicBezTo>
                <a:cubicBezTo>
                  <a:pt x="-3405" y="1232817"/>
                  <a:pt x="3097" y="1222849"/>
                  <a:pt x="40803" y="1211580"/>
                </a:cubicBezTo>
                <a:cubicBezTo>
                  <a:pt x="72008" y="1202045"/>
                  <a:pt x="103213" y="1191644"/>
                  <a:pt x="134852" y="1182975"/>
                </a:cubicBezTo>
                <a:cubicBezTo>
                  <a:pt x="152188" y="1178208"/>
                  <a:pt x="161289" y="1168240"/>
                  <a:pt x="163023" y="1151337"/>
                </a:cubicBezTo>
                <a:cubicBezTo>
                  <a:pt x="164757" y="1131400"/>
                  <a:pt x="165623" y="1111030"/>
                  <a:pt x="161722" y="1091094"/>
                </a:cubicBezTo>
                <a:cubicBezTo>
                  <a:pt x="159555" y="1078092"/>
                  <a:pt x="152188" y="1070290"/>
                  <a:pt x="139619" y="1066390"/>
                </a:cubicBezTo>
                <a:cubicBezTo>
                  <a:pt x="106248" y="1056422"/>
                  <a:pt x="72875" y="1046020"/>
                  <a:pt x="39503" y="1035618"/>
                </a:cubicBezTo>
                <a:cubicBezTo>
                  <a:pt x="3097" y="1024350"/>
                  <a:pt x="-804" y="1018282"/>
                  <a:pt x="1364" y="980143"/>
                </a:cubicBezTo>
                <a:cubicBezTo>
                  <a:pt x="1797" y="972341"/>
                  <a:pt x="3531" y="964540"/>
                  <a:pt x="5264" y="957172"/>
                </a:cubicBezTo>
                <a:cubicBezTo>
                  <a:pt x="10465" y="938102"/>
                  <a:pt x="21300" y="929435"/>
                  <a:pt x="41237" y="928568"/>
                </a:cubicBezTo>
                <a:cubicBezTo>
                  <a:pt x="73742" y="927267"/>
                  <a:pt x="105814" y="926401"/>
                  <a:pt x="138319" y="925534"/>
                </a:cubicBezTo>
                <a:cubicBezTo>
                  <a:pt x="143087" y="925534"/>
                  <a:pt x="147854" y="925100"/>
                  <a:pt x="152621" y="925100"/>
                </a:cubicBezTo>
                <a:cubicBezTo>
                  <a:pt x="174292" y="925967"/>
                  <a:pt x="185560" y="913831"/>
                  <a:pt x="191194" y="894762"/>
                </a:cubicBezTo>
                <a:cubicBezTo>
                  <a:pt x="195529" y="880459"/>
                  <a:pt x="199429" y="866157"/>
                  <a:pt x="202462" y="851855"/>
                </a:cubicBezTo>
                <a:cubicBezTo>
                  <a:pt x="206363" y="831919"/>
                  <a:pt x="201596" y="822383"/>
                  <a:pt x="184260" y="811115"/>
                </a:cubicBezTo>
                <a:cubicBezTo>
                  <a:pt x="154788" y="792479"/>
                  <a:pt x="124883" y="773842"/>
                  <a:pt x="95412" y="755639"/>
                </a:cubicBezTo>
                <a:cubicBezTo>
                  <a:pt x="68975" y="739169"/>
                  <a:pt x="65074" y="728767"/>
                  <a:pt x="75475" y="698863"/>
                </a:cubicBezTo>
                <a:cubicBezTo>
                  <a:pt x="78509" y="689327"/>
                  <a:pt x="82410" y="679793"/>
                  <a:pt x="88044" y="671558"/>
                </a:cubicBezTo>
                <a:cubicBezTo>
                  <a:pt x="97146" y="657689"/>
                  <a:pt x="109714" y="650755"/>
                  <a:pt x="127050" y="655089"/>
                </a:cubicBezTo>
                <a:cubicBezTo>
                  <a:pt x="163889" y="663756"/>
                  <a:pt x="201163" y="671558"/>
                  <a:pt x="238002" y="680660"/>
                </a:cubicBezTo>
                <a:cubicBezTo>
                  <a:pt x="254904" y="684993"/>
                  <a:pt x="267907" y="681093"/>
                  <a:pt x="278308" y="667224"/>
                </a:cubicBezTo>
                <a:cubicBezTo>
                  <a:pt x="289144" y="652488"/>
                  <a:pt x="298679" y="636452"/>
                  <a:pt x="305613" y="619550"/>
                </a:cubicBezTo>
                <a:cubicBezTo>
                  <a:pt x="311681" y="604381"/>
                  <a:pt x="309947" y="591378"/>
                  <a:pt x="297811" y="578810"/>
                </a:cubicBezTo>
                <a:cubicBezTo>
                  <a:pt x="272674" y="553239"/>
                  <a:pt x="248837" y="526801"/>
                  <a:pt x="224133" y="500363"/>
                </a:cubicBezTo>
                <a:cubicBezTo>
                  <a:pt x="205063" y="479560"/>
                  <a:pt x="204196" y="467858"/>
                  <a:pt x="219799" y="444454"/>
                </a:cubicBezTo>
                <a:cubicBezTo>
                  <a:pt x="222399" y="440987"/>
                  <a:pt x="224566" y="437086"/>
                  <a:pt x="227167" y="433619"/>
                </a:cubicBezTo>
                <a:cubicBezTo>
                  <a:pt x="249270" y="404581"/>
                  <a:pt x="261405" y="401981"/>
                  <a:pt x="293910" y="418883"/>
                </a:cubicBezTo>
                <a:cubicBezTo>
                  <a:pt x="324249" y="434919"/>
                  <a:pt x="354587" y="450522"/>
                  <a:pt x="384059" y="466992"/>
                </a:cubicBezTo>
                <a:cubicBezTo>
                  <a:pt x="399661" y="475659"/>
                  <a:pt x="413531" y="473925"/>
                  <a:pt x="426533" y="463091"/>
                </a:cubicBezTo>
                <a:cubicBezTo>
                  <a:pt x="439535" y="452256"/>
                  <a:pt x="451670" y="440120"/>
                  <a:pt x="462939" y="427118"/>
                </a:cubicBezTo>
                <a:cubicBezTo>
                  <a:pt x="474208" y="413683"/>
                  <a:pt x="476807" y="400247"/>
                  <a:pt x="467706" y="383778"/>
                </a:cubicBezTo>
                <a:cubicBezTo>
                  <a:pt x="449503" y="351273"/>
                  <a:pt x="432600" y="318333"/>
                  <a:pt x="415264" y="285395"/>
                </a:cubicBezTo>
                <a:cubicBezTo>
                  <a:pt x="403996" y="263725"/>
                  <a:pt x="406596" y="252023"/>
                  <a:pt x="424366" y="235554"/>
                </a:cubicBezTo>
                <a:cubicBezTo>
                  <a:pt x="432600" y="227752"/>
                  <a:pt x="441702" y="221252"/>
                  <a:pt x="451670" y="215184"/>
                </a:cubicBezTo>
                <a:cubicBezTo>
                  <a:pt x="469006" y="205215"/>
                  <a:pt x="481142" y="206515"/>
                  <a:pt x="495877" y="219951"/>
                </a:cubicBezTo>
                <a:cubicBezTo>
                  <a:pt x="521015" y="242921"/>
                  <a:pt x="546152" y="266325"/>
                  <a:pt x="570856" y="289729"/>
                </a:cubicBezTo>
                <a:cubicBezTo>
                  <a:pt x="596860" y="314433"/>
                  <a:pt x="602495" y="315300"/>
                  <a:pt x="634133" y="298831"/>
                </a:cubicBezTo>
                <a:cubicBezTo>
                  <a:pt x="646701" y="292330"/>
                  <a:pt x="658404" y="285395"/>
                  <a:pt x="669672" y="276727"/>
                </a:cubicBezTo>
                <a:cubicBezTo>
                  <a:pt x="681807" y="266758"/>
                  <a:pt x="685708" y="255057"/>
                  <a:pt x="681807" y="239455"/>
                </a:cubicBezTo>
                <a:cubicBezTo>
                  <a:pt x="672706" y="203481"/>
                  <a:pt x="664905" y="167075"/>
                  <a:pt x="656670" y="131103"/>
                </a:cubicBezTo>
                <a:cubicBezTo>
                  <a:pt x="651469" y="107699"/>
                  <a:pt x="657104" y="95997"/>
                  <a:pt x="677907" y="84729"/>
                </a:cubicBezTo>
                <a:cubicBezTo>
                  <a:pt x="687442" y="79962"/>
                  <a:pt x="696976" y="76061"/>
                  <a:pt x="706945" y="72593"/>
                </a:cubicBezTo>
                <a:cubicBezTo>
                  <a:pt x="728182" y="66093"/>
                  <a:pt x="740317" y="69993"/>
                  <a:pt x="752886" y="89063"/>
                </a:cubicBezTo>
                <a:cubicBezTo>
                  <a:pt x="772822" y="119835"/>
                  <a:pt x="792759" y="150606"/>
                  <a:pt x="810962" y="182679"/>
                </a:cubicBezTo>
                <a:cubicBezTo>
                  <a:pt x="820496" y="199148"/>
                  <a:pt x="833498" y="204782"/>
                  <a:pt x="851269" y="202182"/>
                </a:cubicBezTo>
                <a:cubicBezTo>
                  <a:pt x="869904" y="199148"/>
                  <a:pt x="888108" y="194380"/>
                  <a:pt x="905444" y="187012"/>
                </a:cubicBezTo>
                <a:cubicBezTo>
                  <a:pt x="918012" y="181378"/>
                  <a:pt x="924947" y="172710"/>
                  <a:pt x="925381" y="157974"/>
                </a:cubicBezTo>
                <a:cubicBezTo>
                  <a:pt x="926247" y="120268"/>
                  <a:pt x="928414" y="82996"/>
                  <a:pt x="929715" y="45289"/>
                </a:cubicBezTo>
                <a:cubicBezTo>
                  <a:pt x="930581" y="21019"/>
                  <a:pt x="938382" y="10617"/>
                  <a:pt x="961786" y="4116"/>
                </a:cubicBezTo>
                <a:cubicBezTo>
                  <a:pt x="965686" y="3249"/>
                  <a:pt x="969587" y="1949"/>
                  <a:pt x="973488" y="1515"/>
                </a:cubicBezTo>
                <a:cubicBezTo>
                  <a:pt x="984215" y="323"/>
                  <a:pt x="992911" y="-273"/>
                  <a:pt x="1000096" y="120"/>
                </a:cubicBezTo>
                <a:close/>
              </a:path>
            </a:pathLst>
          </a:custGeom>
          <a:solidFill>
            <a:schemeClr val="accent3"/>
          </a:solidFill>
          <a:ln w="5155"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98DB29E1-0F00-47CE-A8EF-12653B0E75D6}"/>
              </a:ext>
            </a:extLst>
          </p:cNvPr>
          <p:cNvSpPr/>
          <p:nvPr/>
        </p:nvSpPr>
        <p:spPr>
          <a:xfrm>
            <a:off x="4641038" y="2676937"/>
            <a:ext cx="2699070" cy="2636579"/>
          </a:xfrm>
          <a:custGeom>
            <a:avLst/>
            <a:gdLst>
              <a:gd name="connsiteX0" fmla="*/ 1125613 w 2249450"/>
              <a:gd name="connsiteY0" fmla="*/ 301864 h 2247981"/>
              <a:gd name="connsiteX1" fmla="*/ 303879 w 2249450"/>
              <a:gd name="connsiteY1" fmla="*/ 1118832 h 2247981"/>
              <a:gd name="connsiteX2" fmla="*/ 1124313 w 2249450"/>
              <a:gd name="connsiteY2" fmla="*/ 1942733 h 2247981"/>
              <a:gd name="connsiteX3" fmla="*/ 1946047 w 2249450"/>
              <a:gd name="connsiteY3" fmla="*/ 1121865 h 2247981"/>
              <a:gd name="connsiteX4" fmla="*/ 1125613 w 2249450"/>
              <a:gd name="connsiteY4" fmla="*/ 301864 h 2247981"/>
              <a:gd name="connsiteX5" fmla="*/ 1000096 w 2249450"/>
              <a:gd name="connsiteY5" fmla="*/ 120 h 2247981"/>
              <a:gd name="connsiteX6" fmla="*/ 1038065 w 2249450"/>
              <a:gd name="connsiteY6" fmla="*/ 40955 h 2247981"/>
              <a:gd name="connsiteX7" fmla="*/ 1066670 w 2249450"/>
              <a:gd name="connsiteY7" fmla="*/ 136304 h 2247981"/>
              <a:gd name="connsiteX8" fmla="*/ 1094841 w 2249450"/>
              <a:gd name="connsiteY8" fmla="*/ 161875 h 2247981"/>
              <a:gd name="connsiteX9" fmla="*/ 1156384 w 2249450"/>
              <a:gd name="connsiteY9" fmla="*/ 161875 h 2247981"/>
              <a:gd name="connsiteX10" fmla="*/ 1183689 w 2249450"/>
              <a:gd name="connsiteY10" fmla="*/ 137171 h 2247981"/>
              <a:gd name="connsiteX11" fmla="*/ 1215761 w 2249450"/>
              <a:gd name="connsiteY11" fmla="*/ 31853 h 2247981"/>
              <a:gd name="connsiteX12" fmla="*/ 1259534 w 2249450"/>
              <a:gd name="connsiteY12" fmla="*/ 215 h 2247981"/>
              <a:gd name="connsiteX13" fmla="*/ 1271236 w 2249450"/>
              <a:gd name="connsiteY13" fmla="*/ 649 h 2247981"/>
              <a:gd name="connsiteX14" fmla="*/ 1321511 w 2249450"/>
              <a:gd name="connsiteY14" fmla="*/ 54824 h 2247981"/>
              <a:gd name="connsiteX15" fmla="*/ 1324545 w 2249450"/>
              <a:gd name="connsiteY15" fmla="*/ 155807 h 2247981"/>
              <a:gd name="connsiteX16" fmla="*/ 1342315 w 2249450"/>
              <a:gd name="connsiteY16" fmla="*/ 185278 h 2247981"/>
              <a:gd name="connsiteX17" fmla="*/ 1406459 w 2249450"/>
              <a:gd name="connsiteY17" fmla="*/ 202182 h 2247981"/>
              <a:gd name="connsiteX18" fmla="*/ 1436797 w 2249450"/>
              <a:gd name="connsiteY18" fmla="*/ 186145 h 2247981"/>
              <a:gd name="connsiteX19" fmla="*/ 1494439 w 2249450"/>
              <a:gd name="connsiteY19" fmla="*/ 93830 h 2247981"/>
              <a:gd name="connsiteX20" fmla="*/ 1550348 w 2249450"/>
              <a:gd name="connsiteY20" fmla="*/ 74327 h 2247981"/>
              <a:gd name="connsiteX21" fmla="*/ 1560317 w 2249450"/>
              <a:gd name="connsiteY21" fmla="*/ 77794 h 2247981"/>
              <a:gd name="connsiteX22" fmla="*/ 1591955 w 2249450"/>
              <a:gd name="connsiteY22" fmla="*/ 139771 h 2247981"/>
              <a:gd name="connsiteX23" fmla="*/ 1569418 w 2249450"/>
              <a:gd name="connsiteY23" fmla="*/ 236854 h 2247981"/>
              <a:gd name="connsiteX24" fmla="*/ 1585021 w 2249450"/>
              <a:gd name="connsiteY24" fmla="*/ 278894 h 2247981"/>
              <a:gd name="connsiteX25" fmla="*/ 1635295 w 2249450"/>
              <a:gd name="connsiteY25" fmla="*/ 306632 h 2247981"/>
              <a:gd name="connsiteX26" fmla="*/ 1668668 w 2249450"/>
              <a:gd name="connsiteY26" fmla="*/ 298831 h 2247981"/>
              <a:gd name="connsiteX27" fmla="*/ 1748414 w 2249450"/>
              <a:gd name="connsiteY27" fmla="*/ 224718 h 2247981"/>
              <a:gd name="connsiteX28" fmla="*/ 1807357 w 2249450"/>
              <a:gd name="connsiteY28" fmla="*/ 219951 h 2247981"/>
              <a:gd name="connsiteX29" fmla="*/ 1810390 w 2249450"/>
              <a:gd name="connsiteY29" fmla="*/ 222118 h 2247981"/>
              <a:gd name="connsiteX30" fmla="*/ 1829028 w 2249450"/>
              <a:gd name="connsiteY30" fmla="*/ 297097 h 2247981"/>
              <a:gd name="connsiteX31" fmla="*/ 1782653 w 2249450"/>
              <a:gd name="connsiteY31" fmla="*/ 383778 h 2247981"/>
              <a:gd name="connsiteX32" fmla="*/ 1786554 w 2249450"/>
              <a:gd name="connsiteY32" fmla="*/ 424951 h 2247981"/>
              <a:gd name="connsiteX33" fmla="*/ 1825560 w 2249450"/>
              <a:gd name="connsiteY33" fmla="*/ 463524 h 2247981"/>
              <a:gd name="connsiteX34" fmla="*/ 1864567 w 2249450"/>
              <a:gd name="connsiteY34" fmla="*/ 466992 h 2247981"/>
              <a:gd name="connsiteX35" fmla="*/ 1962949 w 2249450"/>
              <a:gd name="connsiteY35" fmla="*/ 414982 h 2247981"/>
              <a:gd name="connsiteX36" fmla="*/ 2016690 w 2249450"/>
              <a:gd name="connsiteY36" fmla="*/ 426251 h 2247981"/>
              <a:gd name="connsiteX37" fmla="*/ 2033160 w 2249450"/>
              <a:gd name="connsiteY37" fmla="*/ 448355 h 2247981"/>
              <a:gd name="connsiteX38" fmla="*/ 2028826 w 2249450"/>
              <a:gd name="connsiteY38" fmla="*/ 496896 h 2247981"/>
              <a:gd name="connsiteX39" fmla="*/ 1950380 w 2249450"/>
              <a:gd name="connsiteY39" fmla="*/ 581410 h 2247981"/>
              <a:gd name="connsiteX40" fmla="*/ 1943446 w 2249450"/>
              <a:gd name="connsiteY40" fmla="*/ 616082 h 2247981"/>
              <a:gd name="connsiteX41" fmla="*/ 1973351 w 2249450"/>
              <a:gd name="connsiteY41" fmla="*/ 668091 h 2247981"/>
              <a:gd name="connsiteX42" fmla="*/ 2011490 w 2249450"/>
              <a:gd name="connsiteY42" fmla="*/ 680660 h 2247981"/>
              <a:gd name="connsiteX43" fmla="*/ 2122441 w 2249450"/>
              <a:gd name="connsiteY43" fmla="*/ 655522 h 2247981"/>
              <a:gd name="connsiteX44" fmla="*/ 2163615 w 2249450"/>
              <a:gd name="connsiteY44" fmla="*/ 674592 h 2247981"/>
              <a:gd name="connsiteX45" fmla="*/ 2176617 w 2249450"/>
              <a:gd name="connsiteY45" fmla="*/ 704496 h 2247981"/>
              <a:gd name="connsiteX46" fmla="*/ 2158847 w 2249450"/>
              <a:gd name="connsiteY46" fmla="*/ 753038 h 2247981"/>
              <a:gd name="connsiteX47" fmla="*/ 2067399 w 2249450"/>
              <a:gd name="connsiteY47" fmla="*/ 809815 h 2247981"/>
              <a:gd name="connsiteX48" fmla="*/ 2047896 w 2249450"/>
              <a:gd name="connsiteY48" fmla="*/ 852289 h 2247981"/>
              <a:gd name="connsiteX49" fmla="*/ 2061331 w 2249450"/>
              <a:gd name="connsiteY49" fmla="*/ 901696 h 2247981"/>
              <a:gd name="connsiteX50" fmla="*/ 2093837 w 2249450"/>
              <a:gd name="connsiteY50" fmla="*/ 924667 h 2247981"/>
              <a:gd name="connsiteX51" fmla="*/ 2207822 w 2249450"/>
              <a:gd name="connsiteY51" fmla="*/ 929001 h 2247981"/>
              <a:gd name="connsiteX52" fmla="*/ 2244661 w 2249450"/>
              <a:gd name="connsiteY52" fmla="*/ 958039 h 2247981"/>
              <a:gd name="connsiteX53" fmla="*/ 2249429 w 2249450"/>
              <a:gd name="connsiteY53" fmla="*/ 993144 h 2247981"/>
              <a:gd name="connsiteX54" fmla="*/ 2221257 w 2249450"/>
              <a:gd name="connsiteY54" fmla="*/ 1033018 h 2247981"/>
              <a:gd name="connsiteX55" fmla="*/ 2118540 w 2249450"/>
              <a:gd name="connsiteY55" fmla="*/ 1064657 h 2247981"/>
              <a:gd name="connsiteX56" fmla="*/ 2086469 w 2249450"/>
              <a:gd name="connsiteY56" fmla="*/ 1105396 h 2247981"/>
              <a:gd name="connsiteX57" fmla="*/ 2088636 w 2249450"/>
              <a:gd name="connsiteY57" fmla="*/ 1159139 h 2247981"/>
              <a:gd name="connsiteX58" fmla="*/ 2110740 w 2249450"/>
              <a:gd name="connsiteY58" fmla="*/ 1182542 h 2247981"/>
              <a:gd name="connsiteX59" fmla="*/ 2218657 w 2249450"/>
              <a:gd name="connsiteY59" fmla="*/ 1215481 h 2247981"/>
              <a:gd name="connsiteX60" fmla="*/ 2249429 w 2249450"/>
              <a:gd name="connsiteY60" fmla="*/ 1258388 h 2247981"/>
              <a:gd name="connsiteX61" fmla="*/ 2249429 w 2249450"/>
              <a:gd name="connsiteY61" fmla="*/ 1266189 h 2247981"/>
              <a:gd name="connsiteX62" fmla="*/ 2193953 w 2249450"/>
              <a:gd name="connsiteY62" fmla="*/ 1321231 h 2247981"/>
              <a:gd name="connsiteX63" fmla="*/ 2091670 w 2249450"/>
              <a:gd name="connsiteY63" fmla="*/ 1324265 h 2247981"/>
              <a:gd name="connsiteX64" fmla="*/ 2064365 w 2249450"/>
              <a:gd name="connsiteY64" fmla="*/ 1341168 h 2247981"/>
              <a:gd name="connsiteX65" fmla="*/ 2047029 w 2249450"/>
              <a:gd name="connsiteY65" fmla="*/ 1405312 h 2247981"/>
              <a:gd name="connsiteX66" fmla="*/ 2063932 w 2249450"/>
              <a:gd name="connsiteY66" fmla="*/ 1436517 h 2247981"/>
              <a:gd name="connsiteX67" fmla="*/ 2154080 w 2249450"/>
              <a:gd name="connsiteY67" fmla="*/ 1492859 h 2247981"/>
              <a:gd name="connsiteX68" fmla="*/ 2174450 w 2249450"/>
              <a:gd name="connsiteY68" fmla="*/ 1550502 h 2247981"/>
              <a:gd name="connsiteX69" fmla="*/ 2160147 w 2249450"/>
              <a:gd name="connsiteY69" fmla="*/ 1579974 h 2247981"/>
              <a:gd name="connsiteX70" fmla="*/ 2132410 w 2249450"/>
              <a:gd name="connsiteY70" fmla="*/ 1593843 h 2247981"/>
              <a:gd name="connsiteX71" fmla="*/ 2063498 w 2249450"/>
              <a:gd name="connsiteY71" fmla="*/ 1578674 h 2247981"/>
              <a:gd name="connsiteX72" fmla="*/ 2007156 w 2249450"/>
              <a:gd name="connsiteY72" fmla="*/ 1565671 h 2247981"/>
              <a:gd name="connsiteX73" fmla="*/ 1977684 w 2249450"/>
              <a:gd name="connsiteY73" fmla="*/ 1574773 h 2247981"/>
              <a:gd name="connsiteX74" fmla="*/ 1942146 w 2249450"/>
              <a:gd name="connsiteY74" fmla="*/ 1638483 h 2247981"/>
              <a:gd name="connsiteX75" fmla="*/ 1950813 w 2249450"/>
              <a:gd name="connsiteY75" fmla="*/ 1665787 h 2247981"/>
              <a:gd name="connsiteX76" fmla="*/ 2026659 w 2249450"/>
              <a:gd name="connsiteY76" fmla="*/ 1747268 h 2247981"/>
              <a:gd name="connsiteX77" fmla="*/ 2031427 w 2249450"/>
              <a:gd name="connsiteY77" fmla="*/ 1803177 h 2247981"/>
              <a:gd name="connsiteX78" fmla="*/ 2028393 w 2249450"/>
              <a:gd name="connsiteY78" fmla="*/ 1807511 h 2247981"/>
              <a:gd name="connsiteX79" fmla="*/ 1952114 w 2249450"/>
              <a:gd name="connsiteY79" fmla="*/ 1826581 h 2247981"/>
              <a:gd name="connsiteX80" fmla="*/ 1864133 w 2249450"/>
              <a:gd name="connsiteY80" fmla="*/ 1779773 h 2247981"/>
              <a:gd name="connsiteX81" fmla="*/ 1829894 w 2249450"/>
              <a:gd name="connsiteY81" fmla="*/ 1781073 h 2247981"/>
              <a:gd name="connsiteX82" fmla="*/ 1785254 w 2249450"/>
              <a:gd name="connsiteY82" fmla="*/ 1824847 h 2247981"/>
              <a:gd name="connsiteX83" fmla="*/ 1783086 w 2249450"/>
              <a:gd name="connsiteY83" fmla="*/ 1862553 h 2247981"/>
              <a:gd name="connsiteX84" fmla="*/ 1835095 w 2249450"/>
              <a:gd name="connsiteY84" fmla="*/ 1960936 h 2247981"/>
              <a:gd name="connsiteX85" fmla="*/ 1826427 w 2249450"/>
              <a:gd name="connsiteY85" fmla="*/ 2012077 h 2247981"/>
              <a:gd name="connsiteX86" fmla="*/ 1817759 w 2249450"/>
              <a:gd name="connsiteY86" fmla="*/ 2019879 h 2247981"/>
              <a:gd name="connsiteX87" fmla="*/ 1743213 w 2249450"/>
              <a:gd name="connsiteY87" fmla="*/ 2017278 h 2247981"/>
              <a:gd name="connsiteX88" fmla="*/ 1670402 w 2249450"/>
              <a:gd name="connsiteY88" fmla="*/ 1949233 h 2247981"/>
              <a:gd name="connsiteX89" fmla="*/ 1633128 w 2249450"/>
              <a:gd name="connsiteY89" fmla="*/ 1941866 h 2247981"/>
              <a:gd name="connsiteX90" fmla="*/ 1581987 w 2249450"/>
              <a:gd name="connsiteY90" fmla="*/ 1970904 h 2247981"/>
              <a:gd name="connsiteX91" fmla="*/ 1569418 w 2249450"/>
              <a:gd name="connsiteY91" fmla="*/ 2009043 h 2247981"/>
              <a:gd name="connsiteX92" fmla="*/ 1595423 w 2249450"/>
              <a:gd name="connsiteY92" fmla="*/ 2122595 h 2247981"/>
              <a:gd name="connsiteX93" fmla="*/ 1578519 w 2249450"/>
              <a:gd name="connsiteY93" fmla="*/ 2160301 h 2247981"/>
              <a:gd name="connsiteX94" fmla="*/ 1546448 w 2249450"/>
              <a:gd name="connsiteY94" fmla="*/ 2174604 h 2247981"/>
              <a:gd name="connsiteX95" fmla="*/ 1497473 w 2249450"/>
              <a:gd name="connsiteY95" fmla="*/ 2157268 h 2247981"/>
              <a:gd name="connsiteX96" fmla="*/ 1440698 w 2249450"/>
              <a:gd name="connsiteY96" fmla="*/ 2065819 h 2247981"/>
              <a:gd name="connsiteX97" fmla="*/ 1398224 w 2249450"/>
              <a:gd name="connsiteY97" fmla="*/ 2045883 h 2247981"/>
              <a:gd name="connsiteX98" fmla="*/ 1352716 w 2249450"/>
              <a:gd name="connsiteY98" fmla="*/ 2058018 h 2247981"/>
              <a:gd name="connsiteX99" fmla="*/ 1324979 w 2249450"/>
              <a:gd name="connsiteY99" fmla="*/ 2095725 h 2247981"/>
              <a:gd name="connsiteX100" fmla="*/ 1321945 w 2249450"/>
              <a:gd name="connsiteY100" fmla="*/ 2198007 h 2247981"/>
              <a:gd name="connsiteX101" fmla="*/ 1282505 w 2249450"/>
              <a:gd name="connsiteY101" fmla="*/ 2244815 h 2247981"/>
              <a:gd name="connsiteX102" fmla="*/ 1257801 w 2249450"/>
              <a:gd name="connsiteY102" fmla="*/ 2247849 h 2247981"/>
              <a:gd name="connsiteX103" fmla="*/ 1217928 w 2249450"/>
              <a:gd name="connsiteY103" fmla="*/ 2220978 h 2247981"/>
              <a:gd name="connsiteX104" fmla="*/ 1184556 w 2249450"/>
              <a:gd name="connsiteY104" fmla="*/ 2112194 h 2247981"/>
              <a:gd name="connsiteX105" fmla="*/ 1153351 w 2249450"/>
              <a:gd name="connsiteY105" fmla="*/ 2085322 h 2247981"/>
              <a:gd name="connsiteX106" fmla="*/ 1096142 w 2249450"/>
              <a:gd name="connsiteY106" fmla="*/ 2085756 h 2247981"/>
              <a:gd name="connsiteX107" fmla="*/ 1068403 w 2249450"/>
              <a:gd name="connsiteY107" fmla="*/ 2109593 h 2247981"/>
              <a:gd name="connsiteX108" fmla="*/ 1036765 w 2249450"/>
              <a:gd name="connsiteY108" fmla="*/ 2212310 h 2247981"/>
              <a:gd name="connsiteX109" fmla="*/ 983457 w 2249450"/>
              <a:gd name="connsiteY109" fmla="*/ 2246549 h 2247981"/>
              <a:gd name="connsiteX110" fmla="*/ 929715 w 2249450"/>
              <a:gd name="connsiteY110" fmla="*/ 2185872 h 2247981"/>
              <a:gd name="connsiteX111" fmla="*/ 927114 w 2249450"/>
              <a:gd name="connsiteY111" fmla="*/ 2092691 h 2247981"/>
              <a:gd name="connsiteX112" fmla="*/ 907611 w 2249450"/>
              <a:gd name="connsiteY112" fmla="*/ 2061485 h 2247981"/>
              <a:gd name="connsiteX113" fmla="*/ 844334 w 2249450"/>
              <a:gd name="connsiteY113" fmla="*/ 2045449 h 2247981"/>
              <a:gd name="connsiteX114" fmla="*/ 813995 w 2249450"/>
              <a:gd name="connsiteY114" fmla="*/ 2061485 h 2247981"/>
              <a:gd name="connsiteX115" fmla="*/ 756353 w 2249450"/>
              <a:gd name="connsiteY115" fmla="*/ 2153801 h 2247981"/>
              <a:gd name="connsiteX116" fmla="*/ 702610 w 2249450"/>
              <a:gd name="connsiteY116" fmla="*/ 2173304 h 2247981"/>
              <a:gd name="connsiteX117" fmla="*/ 698710 w 2249450"/>
              <a:gd name="connsiteY117" fmla="*/ 2172004 h 2247981"/>
              <a:gd name="connsiteX118" fmla="*/ 659703 w 2249450"/>
              <a:gd name="connsiteY118" fmla="*/ 2103959 h 2247981"/>
              <a:gd name="connsiteX119" fmla="*/ 681807 w 2249450"/>
              <a:gd name="connsiteY119" fmla="*/ 2008176 h 2247981"/>
              <a:gd name="connsiteX120" fmla="*/ 667505 w 2249450"/>
              <a:gd name="connsiteY120" fmla="*/ 1969170 h 2247981"/>
              <a:gd name="connsiteX121" fmla="*/ 621130 w 2249450"/>
              <a:gd name="connsiteY121" fmla="*/ 1942300 h 2247981"/>
              <a:gd name="connsiteX122" fmla="*/ 579091 w 2249450"/>
              <a:gd name="connsiteY122" fmla="*/ 1950100 h 2247981"/>
              <a:gd name="connsiteX123" fmla="*/ 500645 w 2249450"/>
              <a:gd name="connsiteY123" fmla="*/ 2023345 h 2247981"/>
              <a:gd name="connsiteX124" fmla="*/ 445603 w 2249450"/>
              <a:gd name="connsiteY124" fmla="*/ 2028547 h 2247981"/>
              <a:gd name="connsiteX125" fmla="*/ 437801 w 2249450"/>
              <a:gd name="connsiteY125" fmla="*/ 2023345 h 2247981"/>
              <a:gd name="connsiteX126" fmla="*/ 420465 w 2249450"/>
              <a:gd name="connsiteY126" fmla="*/ 1950967 h 2247981"/>
              <a:gd name="connsiteX127" fmla="*/ 467272 w 2249450"/>
              <a:gd name="connsiteY127" fmla="*/ 1862987 h 2247981"/>
              <a:gd name="connsiteX128" fmla="*/ 463805 w 2249450"/>
              <a:gd name="connsiteY128" fmla="*/ 1821813 h 2247981"/>
              <a:gd name="connsiteX129" fmla="*/ 424799 w 2249450"/>
              <a:gd name="connsiteY129" fmla="*/ 1783240 h 2247981"/>
              <a:gd name="connsiteX130" fmla="*/ 384492 w 2249450"/>
              <a:gd name="connsiteY130" fmla="*/ 1780206 h 2247981"/>
              <a:gd name="connsiteX131" fmla="*/ 286977 w 2249450"/>
              <a:gd name="connsiteY131" fmla="*/ 1831782 h 2247981"/>
              <a:gd name="connsiteX132" fmla="*/ 233668 w 2249450"/>
              <a:gd name="connsiteY132" fmla="*/ 1821813 h 2247981"/>
              <a:gd name="connsiteX133" fmla="*/ 230201 w 2249450"/>
              <a:gd name="connsiteY133" fmla="*/ 1817912 h 2247981"/>
              <a:gd name="connsiteX134" fmla="*/ 232368 w 2249450"/>
              <a:gd name="connsiteY134" fmla="*/ 1738166 h 2247981"/>
              <a:gd name="connsiteX135" fmla="*/ 297811 w 2249450"/>
              <a:gd name="connsiteY135" fmla="*/ 1668388 h 2247981"/>
              <a:gd name="connsiteX136" fmla="*/ 305613 w 2249450"/>
              <a:gd name="connsiteY136" fmla="*/ 1630248 h 2247981"/>
              <a:gd name="connsiteX137" fmla="*/ 275708 w 2249450"/>
              <a:gd name="connsiteY137" fmla="*/ 1578240 h 2247981"/>
              <a:gd name="connsiteX138" fmla="*/ 238002 w 2249450"/>
              <a:gd name="connsiteY138" fmla="*/ 1567405 h 2247981"/>
              <a:gd name="connsiteX139" fmla="*/ 143520 w 2249450"/>
              <a:gd name="connsiteY139" fmla="*/ 1589075 h 2247981"/>
              <a:gd name="connsiteX140" fmla="*/ 130951 w 2249450"/>
              <a:gd name="connsiteY140" fmla="*/ 1592109 h 2247981"/>
              <a:gd name="connsiteX141" fmla="*/ 84144 w 2249450"/>
              <a:gd name="connsiteY141" fmla="*/ 1569138 h 2247981"/>
              <a:gd name="connsiteX142" fmla="*/ 73308 w 2249450"/>
              <a:gd name="connsiteY142" fmla="*/ 1544001 h 2247981"/>
              <a:gd name="connsiteX143" fmla="*/ 90645 w 2249450"/>
              <a:gd name="connsiteY143" fmla="*/ 1495026 h 2247981"/>
              <a:gd name="connsiteX144" fmla="*/ 179493 w 2249450"/>
              <a:gd name="connsiteY144" fmla="*/ 1439551 h 2247981"/>
              <a:gd name="connsiteX145" fmla="*/ 200729 w 2249450"/>
              <a:gd name="connsiteY145" fmla="*/ 1389710 h 2247981"/>
              <a:gd name="connsiteX146" fmla="*/ 187293 w 2249450"/>
              <a:gd name="connsiteY146" fmla="*/ 1344635 h 2247981"/>
              <a:gd name="connsiteX147" fmla="*/ 154788 w 2249450"/>
              <a:gd name="connsiteY147" fmla="*/ 1322965 h 2247981"/>
              <a:gd name="connsiteX148" fmla="*/ 49905 w 2249450"/>
              <a:gd name="connsiteY148" fmla="*/ 1319931 h 2247981"/>
              <a:gd name="connsiteX149" fmla="*/ 3097 w 2249450"/>
              <a:gd name="connsiteY149" fmla="*/ 1280491 h 2247981"/>
              <a:gd name="connsiteX150" fmla="*/ 1364 w 2249450"/>
              <a:gd name="connsiteY150" fmla="*/ 1271390 h 2247981"/>
              <a:gd name="connsiteX151" fmla="*/ 40803 w 2249450"/>
              <a:gd name="connsiteY151" fmla="*/ 1211580 h 2247981"/>
              <a:gd name="connsiteX152" fmla="*/ 134852 w 2249450"/>
              <a:gd name="connsiteY152" fmla="*/ 1182975 h 2247981"/>
              <a:gd name="connsiteX153" fmla="*/ 163023 w 2249450"/>
              <a:gd name="connsiteY153" fmla="*/ 1151337 h 2247981"/>
              <a:gd name="connsiteX154" fmla="*/ 161722 w 2249450"/>
              <a:gd name="connsiteY154" fmla="*/ 1091094 h 2247981"/>
              <a:gd name="connsiteX155" fmla="*/ 139619 w 2249450"/>
              <a:gd name="connsiteY155" fmla="*/ 1066390 h 2247981"/>
              <a:gd name="connsiteX156" fmla="*/ 39503 w 2249450"/>
              <a:gd name="connsiteY156" fmla="*/ 1035618 h 2247981"/>
              <a:gd name="connsiteX157" fmla="*/ 1364 w 2249450"/>
              <a:gd name="connsiteY157" fmla="*/ 980143 h 2247981"/>
              <a:gd name="connsiteX158" fmla="*/ 5264 w 2249450"/>
              <a:gd name="connsiteY158" fmla="*/ 957172 h 2247981"/>
              <a:gd name="connsiteX159" fmla="*/ 41237 w 2249450"/>
              <a:gd name="connsiteY159" fmla="*/ 928568 h 2247981"/>
              <a:gd name="connsiteX160" fmla="*/ 138319 w 2249450"/>
              <a:gd name="connsiteY160" fmla="*/ 925534 h 2247981"/>
              <a:gd name="connsiteX161" fmla="*/ 152621 w 2249450"/>
              <a:gd name="connsiteY161" fmla="*/ 925100 h 2247981"/>
              <a:gd name="connsiteX162" fmla="*/ 191194 w 2249450"/>
              <a:gd name="connsiteY162" fmla="*/ 894762 h 2247981"/>
              <a:gd name="connsiteX163" fmla="*/ 202462 w 2249450"/>
              <a:gd name="connsiteY163" fmla="*/ 851855 h 2247981"/>
              <a:gd name="connsiteX164" fmla="*/ 184260 w 2249450"/>
              <a:gd name="connsiteY164" fmla="*/ 811115 h 2247981"/>
              <a:gd name="connsiteX165" fmla="*/ 95412 w 2249450"/>
              <a:gd name="connsiteY165" fmla="*/ 755639 h 2247981"/>
              <a:gd name="connsiteX166" fmla="*/ 75475 w 2249450"/>
              <a:gd name="connsiteY166" fmla="*/ 698863 h 2247981"/>
              <a:gd name="connsiteX167" fmla="*/ 88044 w 2249450"/>
              <a:gd name="connsiteY167" fmla="*/ 671558 h 2247981"/>
              <a:gd name="connsiteX168" fmla="*/ 127050 w 2249450"/>
              <a:gd name="connsiteY168" fmla="*/ 655089 h 2247981"/>
              <a:gd name="connsiteX169" fmla="*/ 238002 w 2249450"/>
              <a:gd name="connsiteY169" fmla="*/ 680660 h 2247981"/>
              <a:gd name="connsiteX170" fmla="*/ 278308 w 2249450"/>
              <a:gd name="connsiteY170" fmla="*/ 667224 h 2247981"/>
              <a:gd name="connsiteX171" fmla="*/ 305613 w 2249450"/>
              <a:gd name="connsiteY171" fmla="*/ 619550 h 2247981"/>
              <a:gd name="connsiteX172" fmla="*/ 297811 w 2249450"/>
              <a:gd name="connsiteY172" fmla="*/ 578810 h 2247981"/>
              <a:gd name="connsiteX173" fmla="*/ 224133 w 2249450"/>
              <a:gd name="connsiteY173" fmla="*/ 500363 h 2247981"/>
              <a:gd name="connsiteX174" fmla="*/ 219799 w 2249450"/>
              <a:gd name="connsiteY174" fmla="*/ 444454 h 2247981"/>
              <a:gd name="connsiteX175" fmla="*/ 227167 w 2249450"/>
              <a:gd name="connsiteY175" fmla="*/ 433619 h 2247981"/>
              <a:gd name="connsiteX176" fmla="*/ 293910 w 2249450"/>
              <a:gd name="connsiteY176" fmla="*/ 418883 h 2247981"/>
              <a:gd name="connsiteX177" fmla="*/ 384059 w 2249450"/>
              <a:gd name="connsiteY177" fmla="*/ 466992 h 2247981"/>
              <a:gd name="connsiteX178" fmla="*/ 426533 w 2249450"/>
              <a:gd name="connsiteY178" fmla="*/ 463091 h 2247981"/>
              <a:gd name="connsiteX179" fmla="*/ 462939 w 2249450"/>
              <a:gd name="connsiteY179" fmla="*/ 427118 h 2247981"/>
              <a:gd name="connsiteX180" fmla="*/ 467706 w 2249450"/>
              <a:gd name="connsiteY180" fmla="*/ 383778 h 2247981"/>
              <a:gd name="connsiteX181" fmla="*/ 415264 w 2249450"/>
              <a:gd name="connsiteY181" fmla="*/ 285395 h 2247981"/>
              <a:gd name="connsiteX182" fmla="*/ 424366 w 2249450"/>
              <a:gd name="connsiteY182" fmla="*/ 235554 h 2247981"/>
              <a:gd name="connsiteX183" fmla="*/ 451670 w 2249450"/>
              <a:gd name="connsiteY183" fmla="*/ 215184 h 2247981"/>
              <a:gd name="connsiteX184" fmla="*/ 495877 w 2249450"/>
              <a:gd name="connsiteY184" fmla="*/ 219951 h 2247981"/>
              <a:gd name="connsiteX185" fmla="*/ 570856 w 2249450"/>
              <a:gd name="connsiteY185" fmla="*/ 289729 h 2247981"/>
              <a:gd name="connsiteX186" fmla="*/ 634133 w 2249450"/>
              <a:gd name="connsiteY186" fmla="*/ 298831 h 2247981"/>
              <a:gd name="connsiteX187" fmla="*/ 669672 w 2249450"/>
              <a:gd name="connsiteY187" fmla="*/ 276727 h 2247981"/>
              <a:gd name="connsiteX188" fmla="*/ 681807 w 2249450"/>
              <a:gd name="connsiteY188" fmla="*/ 239455 h 2247981"/>
              <a:gd name="connsiteX189" fmla="*/ 656670 w 2249450"/>
              <a:gd name="connsiteY189" fmla="*/ 131103 h 2247981"/>
              <a:gd name="connsiteX190" fmla="*/ 677907 w 2249450"/>
              <a:gd name="connsiteY190" fmla="*/ 84729 h 2247981"/>
              <a:gd name="connsiteX191" fmla="*/ 706945 w 2249450"/>
              <a:gd name="connsiteY191" fmla="*/ 72593 h 2247981"/>
              <a:gd name="connsiteX192" fmla="*/ 752886 w 2249450"/>
              <a:gd name="connsiteY192" fmla="*/ 89063 h 2247981"/>
              <a:gd name="connsiteX193" fmla="*/ 810962 w 2249450"/>
              <a:gd name="connsiteY193" fmla="*/ 182679 h 2247981"/>
              <a:gd name="connsiteX194" fmla="*/ 851269 w 2249450"/>
              <a:gd name="connsiteY194" fmla="*/ 202182 h 2247981"/>
              <a:gd name="connsiteX195" fmla="*/ 905444 w 2249450"/>
              <a:gd name="connsiteY195" fmla="*/ 187012 h 2247981"/>
              <a:gd name="connsiteX196" fmla="*/ 925381 w 2249450"/>
              <a:gd name="connsiteY196" fmla="*/ 157974 h 2247981"/>
              <a:gd name="connsiteX197" fmla="*/ 929715 w 2249450"/>
              <a:gd name="connsiteY197" fmla="*/ 45289 h 2247981"/>
              <a:gd name="connsiteX198" fmla="*/ 961786 w 2249450"/>
              <a:gd name="connsiteY198" fmla="*/ 4116 h 2247981"/>
              <a:gd name="connsiteX199" fmla="*/ 973488 w 2249450"/>
              <a:gd name="connsiteY199" fmla="*/ 1515 h 2247981"/>
              <a:gd name="connsiteX200" fmla="*/ 1000096 w 2249450"/>
              <a:gd name="connsiteY200" fmla="*/ 120 h 224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2249450" h="2247981">
                <a:moveTo>
                  <a:pt x="1125613" y="301864"/>
                </a:moveTo>
                <a:cubicBezTo>
                  <a:pt x="668805" y="301431"/>
                  <a:pt x="305613" y="667657"/>
                  <a:pt x="303879" y="1118832"/>
                </a:cubicBezTo>
                <a:cubicBezTo>
                  <a:pt x="302145" y="1580841"/>
                  <a:pt x="677040" y="1944033"/>
                  <a:pt x="1124313" y="1942733"/>
                </a:cubicBezTo>
                <a:cubicBezTo>
                  <a:pt x="1570285" y="1944467"/>
                  <a:pt x="1946479" y="1585608"/>
                  <a:pt x="1946047" y="1121865"/>
                </a:cubicBezTo>
                <a:cubicBezTo>
                  <a:pt x="1945613" y="665923"/>
                  <a:pt x="1579820" y="302298"/>
                  <a:pt x="1125613" y="301864"/>
                </a:cubicBezTo>
                <a:close/>
                <a:moveTo>
                  <a:pt x="1000096" y="120"/>
                </a:moveTo>
                <a:cubicBezTo>
                  <a:pt x="1021651" y="1299"/>
                  <a:pt x="1029615" y="11376"/>
                  <a:pt x="1038065" y="40955"/>
                </a:cubicBezTo>
                <a:cubicBezTo>
                  <a:pt x="1047166" y="73027"/>
                  <a:pt x="1058002" y="104232"/>
                  <a:pt x="1066670" y="136304"/>
                </a:cubicBezTo>
                <a:cubicBezTo>
                  <a:pt x="1071004" y="151473"/>
                  <a:pt x="1080105" y="159708"/>
                  <a:pt x="1094841" y="161875"/>
                </a:cubicBezTo>
                <a:cubicBezTo>
                  <a:pt x="1115211" y="164476"/>
                  <a:pt x="1136015" y="164476"/>
                  <a:pt x="1156384" y="161875"/>
                </a:cubicBezTo>
                <a:cubicBezTo>
                  <a:pt x="1170687" y="160141"/>
                  <a:pt x="1179355" y="151473"/>
                  <a:pt x="1183689" y="137171"/>
                </a:cubicBezTo>
                <a:cubicBezTo>
                  <a:pt x="1194091" y="102065"/>
                  <a:pt x="1204926" y="66960"/>
                  <a:pt x="1215761" y="31853"/>
                </a:cubicBezTo>
                <a:cubicBezTo>
                  <a:pt x="1223995" y="5850"/>
                  <a:pt x="1232230" y="-218"/>
                  <a:pt x="1259534" y="215"/>
                </a:cubicBezTo>
                <a:cubicBezTo>
                  <a:pt x="1263435" y="215"/>
                  <a:pt x="1267336" y="215"/>
                  <a:pt x="1271236" y="649"/>
                </a:cubicBezTo>
                <a:cubicBezTo>
                  <a:pt x="1309809" y="4549"/>
                  <a:pt x="1320644" y="16251"/>
                  <a:pt x="1321511" y="54824"/>
                </a:cubicBezTo>
                <a:cubicBezTo>
                  <a:pt x="1322378" y="88629"/>
                  <a:pt x="1323678" y="122002"/>
                  <a:pt x="1324545" y="155807"/>
                </a:cubicBezTo>
                <a:cubicBezTo>
                  <a:pt x="1324979" y="169243"/>
                  <a:pt x="1329746" y="179645"/>
                  <a:pt x="1342315" y="185278"/>
                </a:cubicBezTo>
                <a:cubicBezTo>
                  <a:pt x="1362685" y="194380"/>
                  <a:pt x="1383921" y="200448"/>
                  <a:pt x="1406459" y="202182"/>
                </a:cubicBezTo>
                <a:cubicBezTo>
                  <a:pt x="1420328" y="203048"/>
                  <a:pt x="1429863" y="197414"/>
                  <a:pt x="1436797" y="186145"/>
                </a:cubicBezTo>
                <a:cubicBezTo>
                  <a:pt x="1455866" y="155374"/>
                  <a:pt x="1475370" y="124602"/>
                  <a:pt x="1494439" y="93830"/>
                </a:cubicBezTo>
                <a:cubicBezTo>
                  <a:pt x="1510909" y="67827"/>
                  <a:pt x="1520877" y="64359"/>
                  <a:pt x="1550348" y="74327"/>
                </a:cubicBezTo>
                <a:cubicBezTo>
                  <a:pt x="1553816" y="75627"/>
                  <a:pt x="1556850" y="76494"/>
                  <a:pt x="1560317" y="77794"/>
                </a:cubicBezTo>
                <a:cubicBezTo>
                  <a:pt x="1594556" y="92530"/>
                  <a:pt x="1600190" y="103366"/>
                  <a:pt x="1591955" y="139771"/>
                </a:cubicBezTo>
                <a:cubicBezTo>
                  <a:pt x="1584587" y="172276"/>
                  <a:pt x="1577220" y="204348"/>
                  <a:pt x="1569418" y="236854"/>
                </a:cubicBezTo>
                <a:cubicBezTo>
                  <a:pt x="1565084" y="254623"/>
                  <a:pt x="1569418" y="268492"/>
                  <a:pt x="1585021" y="278894"/>
                </a:cubicBezTo>
                <a:cubicBezTo>
                  <a:pt x="1601057" y="289729"/>
                  <a:pt x="1617093" y="299697"/>
                  <a:pt x="1635295" y="306632"/>
                </a:cubicBezTo>
                <a:cubicBezTo>
                  <a:pt x="1648298" y="311399"/>
                  <a:pt x="1658699" y="308365"/>
                  <a:pt x="1668668" y="298831"/>
                </a:cubicBezTo>
                <a:cubicBezTo>
                  <a:pt x="1695105" y="273693"/>
                  <a:pt x="1721543" y="249422"/>
                  <a:pt x="1748414" y="224718"/>
                </a:cubicBezTo>
                <a:cubicBezTo>
                  <a:pt x="1770518" y="203915"/>
                  <a:pt x="1782653" y="203048"/>
                  <a:pt x="1807357" y="219951"/>
                </a:cubicBezTo>
                <a:cubicBezTo>
                  <a:pt x="1808657" y="220818"/>
                  <a:pt x="1809524" y="221252"/>
                  <a:pt x="1810390" y="222118"/>
                </a:cubicBezTo>
                <a:cubicBezTo>
                  <a:pt x="1852432" y="252456"/>
                  <a:pt x="1846364" y="265458"/>
                  <a:pt x="1829028" y="297097"/>
                </a:cubicBezTo>
                <a:cubicBezTo>
                  <a:pt x="1813425" y="325702"/>
                  <a:pt x="1798689" y="355173"/>
                  <a:pt x="1782653" y="383778"/>
                </a:cubicBezTo>
                <a:cubicBezTo>
                  <a:pt x="1774419" y="398947"/>
                  <a:pt x="1776152" y="411949"/>
                  <a:pt x="1786554" y="424951"/>
                </a:cubicBezTo>
                <a:cubicBezTo>
                  <a:pt x="1798255" y="439253"/>
                  <a:pt x="1811258" y="452256"/>
                  <a:pt x="1825560" y="463524"/>
                </a:cubicBezTo>
                <a:cubicBezTo>
                  <a:pt x="1837695" y="473059"/>
                  <a:pt x="1850264" y="474359"/>
                  <a:pt x="1864567" y="466992"/>
                </a:cubicBezTo>
                <a:cubicBezTo>
                  <a:pt x="1897072" y="449222"/>
                  <a:pt x="1930010" y="431886"/>
                  <a:pt x="1962949" y="414982"/>
                </a:cubicBezTo>
                <a:cubicBezTo>
                  <a:pt x="1986352" y="402847"/>
                  <a:pt x="1999789" y="405448"/>
                  <a:pt x="2016690" y="426251"/>
                </a:cubicBezTo>
                <a:cubicBezTo>
                  <a:pt x="2022758" y="433185"/>
                  <a:pt x="2028393" y="440554"/>
                  <a:pt x="2033160" y="448355"/>
                </a:cubicBezTo>
                <a:cubicBezTo>
                  <a:pt x="2045295" y="467425"/>
                  <a:pt x="2043995" y="479993"/>
                  <a:pt x="2028826" y="496896"/>
                </a:cubicBezTo>
                <a:cubicBezTo>
                  <a:pt x="2002822" y="525068"/>
                  <a:pt x="1976818" y="553672"/>
                  <a:pt x="1950380" y="581410"/>
                </a:cubicBezTo>
                <a:cubicBezTo>
                  <a:pt x="1940412" y="591812"/>
                  <a:pt x="1938245" y="603081"/>
                  <a:pt x="1943446" y="616082"/>
                </a:cubicBezTo>
                <a:cubicBezTo>
                  <a:pt x="1951247" y="634719"/>
                  <a:pt x="1960782" y="652055"/>
                  <a:pt x="1973351" y="668091"/>
                </a:cubicBezTo>
                <a:cubicBezTo>
                  <a:pt x="1983319" y="681093"/>
                  <a:pt x="1995454" y="684560"/>
                  <a:pt x="2011490" y="680660"/>
                </a:cubicBezTo>
                <a:cubicBezTo>
                  <a:pt x="2048329" y="671558"/>
                  <a:pt x="2085602" y="663323"/>
                  <a:pt x="2122441" y="655522"/>
                </a:cubicBezTo>
                <a:cubicBezTo>
                  <a:pt x="2141944" y="651188"/>
                  <a:pt x="2153647" y="656822"/>
                  <a:pt x="2163615" y="674592"/>
                </a:cubicBezTo>
                <a:cubicBezTo>
                  <a:pt x="2168816" y="684126"/>
                  <a:pt x="2173150" y="694095"/>
                  <a:pt x="2176617" y="704496"/>
                </a:cubicBezTo>
                <a:cubicBezTo>
                  <a:pt x="2183985" y="728334"/>
                  <a:pt x="2180084" y="739603"/>
                  <a:pt x="2158847" y="753038"/>
                </a:cubicBezTo>
                <a:cubicBezTo>
                  <a:pt x="2128509" y="772109"/>
                  <a:pt x="2098604" y="792045"/>
                  <a:pt x="2067399" y="809815"/>
                </a:cubicBezTo>
                <a:cubicBezTo>
                  <a:pt x="2049630" y="820216"/>
                  <a:pt x="2044862" y="834086"/>
                  <a:pt x="2047896" y="852289"/>
                </a:cubicBezTo>
                <a:cubicBezTo>
                  <a:pt x="2050497" y="869191"/>
                  <a:pt x="2055264" y="885661"/>
                  <a:pt x="2061331" y="901696"/>
                </a:cubicBezTo>
                <a:cubicBezTo>
                  <a:pt x="2066966" y="916432"/>
                  <a:pt x="2076934" y="924233"/>
                  <a:pt x="2093837" y="924667"/>
                </a:cubicBezTo>
                <a:cubicBezTo>
                  <a:pt x="2131977" y="925100"/>
                  <a:pt x="2169683" y="927701"/>
                  <a:pt x="2207822" y="929001"/>
                </a:cubicBezTo>
                <a:cubicBezTo>
                  <a:pt x="2228625" y="929868"/>
                  <a:pt x="2239027" y="938102"/>
                  <a:pt x="2244661" y="958039"/>
                </a:cubicBezTo>
                <a:cubicBezTo>
                  <a:pt x="2248128" y="969308"/>
                  <a:pt x="2249429" y="981009"/>
                  <a:pt x="2249429" y="993144"/>
                </a:cubicBezTo>
                <a:cubicBezTo>
                  <a:pt x="2249429" y="1016548"/>
                  <a:pt x="2242928" y="1026084"/>
                  <a:pt x="2221257" y="1033018"/>
                </a:cubicBezTo>
                <a:cubicBezTo>
                  <a:pt x="2187019" y="1043853"/>
                  <a:pt x="2152779" y="1054255"/>
                  <a:pt x="2118540" y="1064657"/>
                </a:cubicBezTo>
                <a:cubicBezTo>
                  <a:pt x="2093837" y="1072024"/>
                  <a:pt x="2087336" y="1079826"/>
                  <a:pt x="2086469" y="1105396"/>
                </a:cubicBezTo>
                <a:cubicBezTo>
                  <a:pt x="2086036" y="1123165"/>
                  <a:pt x="2084735" y="1141368"/>
                  <a:pt x="2088636" y="1159139"/>
                </a:cubicBezTo>
                <a:cubicBezTo>
                  <a:pt x="2091237" y="1171274"/>
                  <a:pt x="2098604" y="1178642"/>
                  <a:pt x="2110740" y="1182542"/>
                </a:cubicBezTo>
                <a:cubicBezTo>
                  <a:pt x="2146712" y="1193377"/>
                  <a:pt x="2182685" y="1204212"/>
                  <a:pt x="2218657" y="1215481"/>
                </a:cubicBezTo>
                <a:cubicBezTo>
                  <a:pt x="2243795" y="1223282"/>
                  <a:pt x="2249863" y="1231950"/>
                  <a:pt x="2249429" y="1258388"/>
                </a:cubicBezTo>
                <a:cubicBezTo>
                  <a:pt x="2249429" y="1260988"/>
                  <a:pt x="2249429" y="1263589"/>
                  <a:pt x="2249429" y="1266189"/>
                </a:cubicBezTo>
                <a:cubicBezTo>
                  <a:pt x="2247695" y="1306929"/>
                  <a:pt x="2234693" y="1319931"/>
                  <a:pt x="2193953" y="1321231"/>
                </a:cubicBezTo>
                <a:cubicBezTo>
                  <a:pt x="2159714" y="1322098"/>
                  <a:pt x="2125909" y="1323832"/>
                  <a:pt x="2091670" y="1324265"/>
                </a:cubicBezTo>
                <a:cubicBezTo>
                  <a:pt x="2078667" y="1324699"/>
                  <a:pt x="2069566" y="1330333"/>
                  <a:pt x="2064365" y="1341168"/>
                </a:cubicBezTo>
                <a:cubicBezTo>
                  <a:pt x="2054831" y="1361538"/>
                  <a:pt x="2048763" y="1382775"/>
                  <a:pt x="2047029" y="1405312"/>
                </a:cubicBezTo>
                <a:cubicBezTo>
                  <a:pt x="2045729" y="1419614"/>
                  <a:pt x="2051797" y="1429149"/>
                  <a:pt x="2063932" y="1436517"/>
                </a:cubicBezTo>
                <a:cubicBezTo>
                  <a:pt x="2094271" y="1455153"/>
                  <a:pt x="2124175" y="1473789"/>
                  <a:pt x="2154080" y="1492859"/>
                </a:cubicBezTo>
                <a:cubicBezTo>
                  <a:pt x="2181384" y="1509762"/>
                  <a:pt x="2184852" y="1520164"/>
                  <a:pt x="2174450" y="1550502"/>
                </a:cubicBezTo>
                <a:cubicBezTo>
                  <a:pt x="2170983" y="1560904"/>
                  <a:pt x="2166215" y="1570872"/>
                  <a:pt x="2160147" y="1579974"/>
                </a:cubicBezTo>
                <a:cubicBezTo>
                  <a:pt x="2154513" y="1588208"/>
                  <a:pt x="2145412" y="1593843"/>
                  <a:pt x="2132410" y="1593843"/>
                </a:cubicBezTo>
                <a:cubicBezTo>
                  <a:pt x="2109439" y="1588642"/>
                  <a:pt x="2086469" y="1583440"/>
                  <a:pt x="2063498" y="1578674"/>
                </a:cubicBezTo>
                <a:cubicBezTo>
                  <a:pt x="2044862" y="1574339"/>
                  <a:pt x="2025792" y="1570439"/>
                  <a:pt x="2007156" y="1565671"/>
                </a:cubicBezTo>
                <a:cubicBezTo>
                  <a:pt x="1995021" y="1562637"/>
                  <a:pt x="1985486" y="1566104"/>
                  <a:pt x="1977684" y="1574773"/>
                </a:cubicBezTo>
                <a:cubicBezTo>
                  <a:pt x="1961649" y="1593409"/>
                  <a:pt x="1949080" y="1614646"/>
                  <a:pt x="1942146" y="1638483"/>
                </a:cubicBezTo>
                <a:cubicBezTo>
                  <a:pt x="1938678" y="1649752"/>
                  <a:pt x="1943880" y="1657986"/>
                  <a:pt x="1950813" y="1665787"/>
                </a:cubicBezTo>
                <a:cubicBezTo>
                  <a:pt x="1975951" y="1693092"/>
                  <a:pt x="2001521" y="1720396"/>
                  <a:pt x="2026659" y="1747268"/>
                </a:cubicBezTo>
                <a:cubicBezTo>
                  <a:pt x="2045729" y="1767638"/>
                  <a:pt x="2046596" y="1779773"/>
                  <a:pt x="2031427" y="1803177"/>
                </a:cubicBezTo>
                <a:cubicBezTo>
                  <a:pt x="2030560" y="1804477"/>
                  <a:pt x="2029693" y="1806211"/>
                  <a:pt x="2028393" y="1807511"/>
                </a:cubicBezTo>
                <a:cubicBezTo>
                  <a:pt x="1999789" y="1846084"/>
                  <a:pt x="1987219" y="1846517"/>
                  <a:pt x="1952114" y="1826581"/>
                </a:cubicBezTo>
                <a:cubicBezTo>
                  <a:pt x="1923509" y="1810111"/>
                  <a:pt x="1893171" y="1795375"/>
                  <a:pt x="1864133" y="1779773"/>
                </a:cubicBezTo>
                <a:cubicBezTo>
                  <a:pt x="1851997" y="1773272"/>
                  <a:pt x="1840729" y="1773272"/>
                  <a:pt x="1829894" y="1781073"/>
                </a:cubicBezTo>
                <a:cubicBezTo>
                  <a:pt x="1812557" y="1793209"/>
                  <a:pt x="1797822" y="1807944"/>
                  <a:pt x="1785254" y="1824847"/>
                </a:cubicBezTo>
                <a:cubicBezTo>
                  <a:pt x="1776152" y="1836982"/>
                  <a:pt x="1775718" y="1849118"/>
                  <a:pt x="1783086" y="1862553"/>
                </a:cubicBezTo>
                <a:cubicBezTo>
                  <a:pt x="1800856" y="1895058"/>
                  <a:pt x="1818192" y="1927997"/>
                  <a:pt x="1835095" y="1960936"/>
                </a:cubicBezTo>
                <a:cubicBezTo>
                  <a:pt x="1846797" y="1983906"/>
                  <a:pt x="1845063" y="1994308"/>
                  <a:pt x="1826427" y="2012077"/>
                </a:cubicBezTo>
                <a:cubicBezTo>
                  <a:pt x="1823393" y="2014678"/>
                  <a:pt x="1820793" y="2017712"/>
                  <a:pt x="1817759" y="2019879"/>
                </a:cubicBezTo>
                <a:cubicBezTo>
                  <a:pt x="1790021" y="2040249"/>
                  <a:pt x="1775718" y="2050217"/>
                  <a:pt x="1743213" y="2017278"/>
                </a:cubicBezTo>
                <a:cubicBezTo>
                  <a:pt x="1719809" y="1993441"/>
                  <a:pt x="1694672" y="1972204"/>
                  <a:pt x="1670402" y="1949233"/>
                </a:cubicBezTo>
                <a:cubicBezTo>
                  <a:pt x="1659133" y="1938399"/>
                  <a:pt x="1646998" y="1936232"/>
                  <a:pt x="1633128" y="1941866"/>
                </a:cubicBezTo>
                <a:cubicBezTo>
                  <a:pt x="1614926" y="1949233"/>
                  <a:pt x="1597590" y="1958769"/>
                  <a:pt x="1581987" y="1970904"/>
                </a:cubicBezTo>
                <a:cubicBezTo>
                  <a:pt x="1568985" y="1980873"/>
                  <a:pt x="1565517" y="1993441"/>
                  <a:pt x="1569418" y="2009043"/>
                </a:cubicBezTo>
                <a:cubicBezTo>
                  <a:pt x="1578519" y="2046749"/>
                  <a:pt x="1587188" y="2084889"/>
                  <a:pt x="1595423" y="2122595"/>
                </a:cubicBezTo>
                <a:cubicBezTo>
                  <a:pt x="1598890" y="2139064"/>
                  <a:pt x="1593256" y="2151634"/>
                  <a:pt x="1578519" y="2160301"/>
                </a:cubicBezTo>
                <a:cubicBezTo>
                  <a:pt x="1568551" y="2166369"/>
                  <a:pt x="1557717" y="2171137"/>
                  <a:pt x="1546448" y="2174604"/>
                </a:cubicBezTo>
                <a:cubicBezTo>
                  <a:pt x="1523478" y="2181971"/>
                  <a:pt x="1510475" y="2177637"/>
                  <a:pt x="1497473" y="2157268"/>
                </a:cubicBezTo>
                <a:cubicBezTo>
                  <a:pt x="1478404" y="2126929"/>
                  <a:pt x="1458900" y="2097025"/>
                  <a:pt x="1440698" y="2065819"/>
                </a:cubicBezTo>
                <a:cubicBezTo>
                  <a:pt x="1430729" y="2048917"/>
                  <a:pt x="1417727" y="2042416"/>
                  <a:pt x="1398224" y="2045883"/>
                </a:cubicBezTo>
                <a:cubicBezTo>
                  <a:pt x="1382621" y="2048917"/>
                  <a:pt x="1367452" y="2052817"/>
                  <a:pt x="1352716" y="2058018"/>
                </a:cubicBezTo>
                <a:cubicBezTo>
                  <a:pt x="1332347" y="2065386"/>
                  <a:pt x="1325846" y="2074054"/>
                  <a:pt x="1324979" y="2095725"/>
                </a:cubicBezTo>
                <a:cubicBezTo>
                  <a:pt x="1323678" y="2129963"/>
                  <a:pt x="1322812" y="2163769"/>
                  <a:pt x="1321945" y="2198007"/>
                </a:cubicBezTo>
                <a:cubicBezTo>
                  <a:pt x="1321078" y="2229213"/>
                  <a:pt x="1313277" y="2239181"/>
                  <a:pt x="1282505" y="2244815"/>
                </a:cubicBezTo>
                <a:cubicBezTo>
                  <a:pt x="1274271" y="2246549"/>
                  <a:pt x="1266036" y="2247416"/>
                  <a:pt x="1257801" y="2247849"/>
                </a:cubicBezTo>
                <a:cubicBezTo>
                  <a:pt x="1237431" y="2249150"/>
                  <a:pt x="1224429" y="2240914"/>
                  <a:pt x="1217928" y="2220978"/>
                </a:cubicBezTo>
                <a:cubicBezTo>
                  <a:pt x="1206226" y="2184572"/>
                  <a:pt x="1194957" y="2148600"/>
                  <a:pt x="1184556" y="2112194"/>
                </a:cubicBezTo>
                <a:cubicBezTo>
                  <a:pt x="1179788" y="2095725"/>
                  <a:pt x="1169820" y="2087923"/>
                  <a:pt x="1153351" y="2085322"/>
                </a:cubicBezTo>
                <a:cubicBezTo>
                  <a:pt x="1134281" y="2082722"/>
                  <a:pt x="1115211" y="2082722"/>
                  <a:pt x="1096142" y="2085756"/>
                </a:cubicBezTo>
                <a:cubicBezTo>
                  <a:pt x="1081839" y="2087923"/>
                  <a:pt x="1072738" y="2095291"/>
                  <a:pt x="1068403" y="2109593"/>
                </a:cubicBezTo>
                <a:cubicBezTo>
                  <a:pt x="1058435" y="2143832"/>
                  <a:pt x="1047600" y="2178071"/>
                  <a:pt x="1036765" y="2212310"/>
                </a:cubicBezTo>
                <a:cubicBezTo>
                  <a:pt x="1027230" y="2243082"/>
                  <a:pt x="1015095" y="2250883"/>
                  <a:pt x="983457" y="2246549"/>
                </a:cubicBezTo>
                <a:cubicBezTo>
                  <a:pt x="935782" y="2240048"/>
                  <a:pt x="930147" y="2233546"/>
                  <a:pt x="929715" y="2185872"/>
                </a:cubicBezTo>
                <a:cubicBezTo>
                  <a:pt x="929281" y="2154668"/>
                  <a:pt x="927981" y="2123895"/>
                  <a:pt x="927114" y="2092691"/>
                </a:cubicBezTo>
                <a:cubicBezTo>
                  <a:pt x="926680" y="2078388"/>
                  <a:pt x="921046" y="2067119"/>
                  <a:pt x="907611" y="2061485"/>
                </a:cubicBezTo>
                <a:cubicBezTo>
                  <a:pt x="887241" y="2052817"/>
                  <a:pt x="866438" y="2046749"/>
                  <a:pt x="844334" y="2045449"/>
                </a:cubicBezTo>
                <a:cubicBezTo>
                  <a:pt x="830898" y="2044582"/>
                  <a:pt x="821363" y="2049783"/>
                  <a:pt x="813995" y="2061485"/>
                </a:cubicBezTo>
                <a:cubicBezTo>
                  <a:pt x="795360" y="2092691"/>
                  <a:pt x="775423" y="2123028"/>
                  <a:pt x="756353" y="2153801"/>
                </a:cubicBezTo>
                <a:cubicBezTo>
                  <a:pt x="741183" y="2178071"/>
                  <a:pt x="729482" y="2182405"/>
                  <a:pt x="702610" y="2173304"/>
                </a:cubicBezTo>
                <a:cubicBezTo>
                  <a:pt x="701310" y="2172870"/>
                  <a:pt x="700011" y="2172437"/>
                  <a:pt x="698710" y="2172004"/>
                </a:cubicBezTo>
                <a:cubicBezTo>
                  <a:pt x="657104" y="2155101"/>
                  <a:pt x="648869" y="2145566"/>
                  <a:pt x="659703" y="2103959"/>
                </a:cubicBezTo>
                <a:cubicBezTo>
                  <a:pt x="667938" y="2072321"/>
                  <a:pt x="674006" y="2040249"/>
                  <a:pt x="681807" y="2008176"/>
                </a:cubicBezTo>
                <a:cubicBezTo>
                  <a:pt x="685708" y="1991707"/>
                  <a:pt x="681374" y="1979139"/>
                  <a:pt x="667505" y="1969170"/>
                </a:cubicBezTo>
                <a:cubicBezTo>
                  <a:pt x="652769" y="1958769"/>
                  <a:pt x="637600" y="1949667"/>
                  <a:pt x="621130" y="1942300"/>
                </a:cubicBezTo>
                <a:cubicBezTo>
                  <a:pt x="605528" y="1935365"/>
                  <a:pt x="592093" y="1937965"/>
                  <a:pt x="579091" y="1950100"/>
                </a:cubicBezTo>
                <a:cubicBezTo>
                  <a:pt x="553086" y="1974805"/>
                  <a:pt x="526649" y="1999075"/>
                  <a:pt x="500645" y="2023345"/>
                </a:cubicBezTo>
                <a:cubicBezTo>
                  <a:pt x="481142" y="2041983"/>
                  <a:pt x="468573" y="2042849"/>
                  <a:pt x="445603" y="2028547"/>
                </a:cubicBezTo>
                <a:cubicBezTo>
                  <a:pt x="443002" y="2026813"/>
                  <a:pt x="440401" y="2025079"/>
                  <a:pt x="437801" y="2023345"/>
                </a:cubicBezTo>
                <a:cubicBezTo>
                  <a:pt x="404429" y="1999509"/>
                  <a:pt x="401395" y="1986940"/>
                  <a:pt x="420465" y="1950967"/>
                </a:cubicBezTo>
                <a:cubicBezTo>
                  <a:pt x="436067" y="1921496"/>
                  <a:pt x="451236" y="1892024"/>
                  <a:pt x="467272" y="1862987"/>
                </a:cubicBezTo>
                <a:cubicBezTo>
                  <a:pt x="475507" y="1847818"/>
                  <a:pt x="474208" y="1834815"/>
                  <a:pt x="463805" y="1821813"/>
                </a:cubicBezTo>
                <a:cubicBezTo>
                  <a:pt x="452537" y="1807511"/>
                  <a:pt x="439535" y="1794508"/>
                  <a:pt x="424799" y="1783240"/>
                </a:cubicBezTo>
                <a:cubicBezTo>
                  <a:pt x="411797" y="1773272"/>
                  <a:pt x="398795" y="1772405"/>
                  <a:pt x="384492" y="1780206"/>
                </a:cubicBezTo>
                <a:cubicBezTo>
                  <a:pt x="352420" y="1797542"/>
                  <a:pt x="319915" y="1814878"/>
                  <a:pt x="286977" y="1831782"/>
                </a:cubicBezTo>
                <a:cubicBezTo>
                  <a:pt x="264006" y="1843917"/>
                  <a:pt x="250571" y="1840883"/>
                  <a:pt x="233668" y="1821813"/>
                </a:cubicBezTo>
                <a:cubicBezTo>
                  <a:pt x="232368" y="1820513"/>
                  <a:pt x="231501" y="1819212"/>
                  <a:pt x="230201" y="1817912"/>
                </a:cubicBezTo>
                <a:cubicBezTo>
                  <a:pt x="200295" y="1783240"/>
                  <a:pt x="200729" y="1771105"/>
                  <a:pt x="232368" y="1738166"/>
                </a:cubicBezTo>
                <a:cubicBezTo>
                  <a:pt x="254471" y="1714763"/>
                  <a:pt x="275275" y="1690925"/>
                  <a:pt x="297811" y="1668388"/>
                </a:cubicBezTo>
                <a:cubicBezTo>
                  <a:pt x="309080" y="1656686"/>
                  <a:pt x="311247" y="1644551"/>
                  <a:pt x="305613" y="1630248"/>
                </a:cubicBezTo>
                <a:cubicBezTo>
                  <a:pt x="298245" y="1611612"/>
                  <a:pt x="287843" y="1594276"/>
                  <a:pt x="275708" y="1578240"/>
                </a:cubicBezTo>
                <a:cubicBezTo>
                  <a:pt x="265740" y="1565238"/>
                  <a:pt x="252304" y="1563937"/>
                  <a:pt x="238002" y="1567405"/>
                </a:cubicBezTo>
                <a:cubicBezTo>
                  <a:pt x="206363" y="1574773"/>
                  <a:pt x="175158" y="1582140"/>
                  <a:pt x="143520" y="1589075"/>
                </a:cubicBezTo>
                <a:cubicBezTo>
                  <a:pt x="139186" y="1589942"/>
                  <a:pt x="134852" y="1591242"/>
                  <a:pt x="130951" y="1592109"/>
                </a:cubicBezTo>
                <a:cubicBezTo>
                  <a:pt x="107114" y="1596443"/>
                  <a:pt x="94979" y="1590809"/>
                  <a:pt x="84144" y="1569138"/>
                </a:cubicBezTo>
                <a:cubicBezTo>
                  <a:pt x="80243" y="1560904"/>
                  <a:pt x="76342" y="1552669"/>
                  <a:pt x="73308" y="1544001"/>
                </a:cubicBezTo>
                <a:cubicBezTo>
                  <a:pt x="65508" y="1521031"/>
                  <a:pt x="69841" y="1508028"/>
                  <a:pt x="90645" y="1495026"/>
                </a:cubicBezTo>
                <a:cubicBezTo>
                  <a:pt x="120116" y="1476390"/>
                  <a:pt x="150021" y="1457754"/>
                  <a:pt x="179493" y="1439551"/>
                </a:cubicBezTo>
                <a:cubicBezTo>
                  <a:pt x="202896" y="1424815"/>
                  <a:pt x="206363" y="1416580"/>
                  <a:pt x="200729" y="1389710"/>
                </a:cubicBezTo>
                <a:cubicBezTo>
                  <a:pt x="197262" y="1374540"/>
                  <a:pt x="193361" y="1358937"/>
                  <a:pt x="187293" y="1344635"/>
                </a:cubicBezTo>
                <a:cubicBezTo>
                  <a:pt x="181226" y="1330333"/>
                  <a:pt x="170824" y="1323398"/>
                  <a:pt x="154788" y="1322965"/>
                </a:cubicBezTo>
                <a:cubicBezTo>
                  <a:pt x="119683" y="1322532"/>
                  <a:pt x="85011" y="1321231"/>
                  <a:pt x="49905" y="1319931"/>
                </a:cubicBezTo>
                <a:cubicBezTo>
                  <a:pt x="18266" y="1319064"/>
                  <a:pt x="8732" y="1310830"/>
                  <a:pt x="3097" y="1280491"/>
                </a:cubicBezTo>
                <a:cubicBezTo>
                  <a:pt x="2664" y="1277457"/>
                  <a:pt x="1797" y="1274424"/>
                  <a:pt x="1364" y="1271390"/>
                </a:cubicBezTo>
                <a:cubicBezTo>
                  <a:pt x="-3405" y="1232817"/>
                  <a:pt x="3097" y="1222849"/>
                  <a:pt x="40803" y="1211580"/>
                </a:cubicBezTo>
                <a:cubicBezTo>
                  <a:pt x="72008" y="1202045"/>
                  <a:pt x="103213" y="1191644"/>
                  <a:pt x="134852" y="1182975"/>
                </a:cubicBezTo>
                <a:cubicBezTo>
                  <a:pt x="152188" y="1178208"/>
                  <a:pt x="161289" y="1168240"/>
                  <a:pt x="163023" y="1151337"/>
                </a:cubicBezTo>
                <a:cubicBezTo>
                  <a:pt x="164757" y="1131400"/>
                  <a:pt x="165623" y="1111030"/>
                  <a:pt x="161722" y="1091094"/>
                </a:cubicBezTo>
                <a:cubicBezTo>
                  <a:pt x="159555" y="1078092"/>
                  <a:pt x="152188" y="1070290"/>
                  <a:pt x="139619" y="1066390"/>
                </a:cubicBezTo>
                <a:cubicBezTo>
                  <a:pt x="106248" y="1056422"/>
                  <a:pt x="72875" y="1046020"/>
                  <a:pt x="39503" y="1035618"/>
                </a:cubicBezTo>
                <a:cubicBezTo>
                  <a:pt x="3097" y="1024350"/>
                  <a:pt x="-804" y="1018282"/>
                  <a:pt x="1364" y="980143"/>
                </a:cubicBezTo>
                <a:cubicBezTo>
                  <a:pt x="1797" y="972341"/>
                  <a:pt x="3531" y="964540"/>
                  <a:pt x="5264" y="957172"/>
                </a:cubicBezTo>
                <a:cubicBezTo>
                  <a:pt x="10465" y="938102"/>
                  <a:pt x="21300" y="929435"/>
                  <a:pt x="41237" y="928568"/>
                </a:cubicBezTo>
                <a:cubicBezTo>
                  <a:pt x="73742" y="927267"/>
                  <a:pt x="105814" y="926401"/>
                  <a:pt x="138319" y="925534"/>
                </a:cubicBezTo>
                <a:cubicBezTo>
                  <a:pt x="143087" y="925534"/>
                  <a:pt x="147854" y="925100"/>
                  <a:pt x="152621" y="925100"/>
                </a:cubicBezTo>
                <a:cubicBezTo>
                  <a:pt x="174292" y="925967"/>
                  <a:pt x="185560" y="913831"/>
                  <a:pt x="191194" y="894762"/>
                </a:cubicBezTo>
                <a:cubicBezTo>
                  <a:pt x="195529" y="880459"/>
                  <a:pt x="199429" y="866157"/>
                  <a:pt x="202462" y="851855"/>
                </a:cubicBezTo>
                <a:cubicBezTo>
                  <a:pt x="206363" y="831919"/>
                  <a:pt x="201596" y="822383"/>
                  <a:pt x="184260" y="811115"/>
                </a:cubicBezTo>
                <a:cubicBezTo>
                  <a:pt x="154788" y="792479"/>
                  <a:pt x="124883" y="773842"/>
                  <a:pt x="95412" y="755639"/>
                </a:cubicBezTo>
                <a:cubicBezTo>
                  <a:pt x="68975" y="739169"/>
                  <a:pt x="65074" y="728767"/>
                  <a:pt x="75475" y="698863"/>
                </a:cubicBezTo>
                <a:cubicBezTo>
                  <a:pt x="78509" y="689327"/>
                  <a:pt x="82410" y="679793"/>
                  <a:pt x="88044" y="671558"/>
                </a:cubicBezTo>
                <a:cubicBezTo>
                  <a:pt x="97146" y="657689"/>
                  <a:pt x="109714" y="650755"/>
                  <a:pt x="127050" y="655089"/>
                </a:cubicBezTo>
                <a:cubicBezTo>
                  <a:pt x="163889" y="663756"/>
                  <a:pt x="201163" y="671558"/>
                  <a:pt x="238002" y="680660"/>
                </a:cubicBezTo>
                <a:cubicBezTo>
                  <a:pt x="254904" y="684993"/>
                  <a:pt x="267907" y="681093"/>
                  <a:pt x="278308" y="667224"/>
                </a:cubicBezTo>
                <a:cubicBezTo>
                  <a:pt x="289144" y="652488"/>
                  <a:pt x="298679" y="636452"/>
                  <a:pt x="305613" y="619550"/>
                </a:cubicBezTo>
                <a:cubicBezTo>
                  <a:pt x="311681" y="604381"/>
                  <a:pt x="309947" y="591378"/>
                  <a:pt x="297811" y="578810"/>
                </a:cubicBezTo>
                <a:cubicBezTo>
                  <a:pt x="272674" y="553239"/>
                  <a:pt x="248837" y="526801"/>
                  <a:pt x="224133" y="500363"/>
                </a:cubicBezTo>
                <a:cubicBezTo>
                  <a:pt x="205063" y="479560"/>
                  <a:pt x="204196" y="467858"/>
                  <a:pt x="219799" y="444454"/>
                </a:cubicBezTo>
                <a:cubicBezTo>
                  <a:pt x="222399" y="440987"/>
                  <a:pt x="224566" y="437086"/>
                  <a:pt x="227167" y="433619"/>
                </a:cubicBezTo>
                <a:cubicBezTo>
                  <a:pt x="249270" y="404581"/>
                  <a:pt x="261405" y="401981"/>
                  <a:pt x="293910" y="418883"/>
                </a:cubicBezTo>
                <a:cubicBezTo>
                  <a:pt x="324249" y="434919"/>
                  <a:pt x="354587" y="450522"/>
                  <a:pt x="384059" y="466992"/>
                </a:cubicBezTo>
                <a:cubicBezTo>
                  <a:pt x="399661" y="475659"/>
                  <a:pt x="413531" y="473925"/>
                  <a:pt x="426533" y="463091"/>
                </a:cubicBezTo>
                <a:cubicBezTo>
                  <a:pt x="439535" y="452256"/>
                  <a:pt x="451670" y="440120"/>
                  <a:pt x="462939" y="427118"/>
                </a:cubicBezTo>
                <a:cubicBezTo>
                  <a:pt x="474208" y="413683"/>
                  <a:pt x="476807" y="400247"/>
                  <a:pt x="467706" y="383778"/>
                </a:cubicBezTo>
                <a:cubicBezTo>
                  <a:pt x="449503" y="351273"/>
                  <a:pt x="432600" y="318333"/>
                  <a:pt x="415264" y="285395"/>
                </a:cubicBezTo>
                <a:cubicBezTo>
                  <a:pt x="403996" y="263725"/>
                  <a:pt x="406596" y="252023"/>
                  <a:pt x="424366" y="235554"/>
                </a:cubicBezTo>
                <a:cubicBezTo>
                  <a:pt x="432600" y="227752"/>
                  <a:pt x="441702" y="221252"/>
                  <a:pt x="451670" y="215184"/>
                </a:cubicBezTo>
                <a:cubicBezTo>
                  <a:pt x="469006" y="205215"/>
                  <a:pt x="481142" y="206515"/>
                  <a:pt x="495877" y="219951"/>
                </a:cubicBezTo>
                <a:cubicBezTo>
                  <a:pt x="521015" y="242921"/>
                  <a:pt x="546152" y="266325"/>
                  <a:pt x="570856" y="289729"/>
                </a:cubicBezTo>
                <a:cubicBezTo>
                  <a:pt x="596860" y="314433"/>
                  <a:pt x="602495" y="315300"/>
                  <a:pt x="634133" y="298831"/>
                </a:cubicBezTo>
                <a:cubicBezTo>
                  <a:pt x="646701" y="292330"/>
                  <a:pt x="658404" y="285395"/>
                  <a:pt x="669672" y="276727"/>
                </a:cubicBezTo>
                <a:cubicBezTo>
                  <a:pt x="681807" y="266758"/>
                  <a:pt x="685708" y="255057"/>
                  <a:pt x="681807" y="239455"/>
                </a:cubicBezTo>
                <a:cubicBezTo>
                  <a:pt x="672706" y="203481"/>
                  <a:pt x="664905" y="167075"/>
                  <a:pt x="656670" y="131103"/>
                </a:cubicBezTo>
                <a:cubicBezTo>
                  <a:pt x="651469" y="107699"/>
                  <a:pt x="657104" y="95997"/>
                  <a:pt x="677907" y="84729"/>
                </a:cubicBezTo>
                <a:cubicBezTo>
                  <a:pt x="687442" y="79962"/>
                  <a:pt x="696976" y="76061"/>
                  <a:pt x="706945" y="72593"/>
                </a:cubicBezTo>
                <a:cubicBezTo>
                  <a:pt x="728182" y="66093"/>
                  <a:pt x="740317" y="69993"/>
                  <a:pt x="752886" y="89063"/>
                </a:cubicBezTo>
                <a:cubicBezTo>
                  <a:pt x="772822" y="119835"/>
                  <a:pt x="792759" y="150606"/>
                  <a:pt x="810962" y="182679"/>
                </a:cubicBezTo>
                <a:cubicBezTo>
                  <a:pt x="820496" y="199148"/>
                  <a:pt x="833498" y="204782"/>
                  <a:pt x="851269" y="202182"/>
                </a:cubicBezTo>
                <a:cubicBezTo>
                  <a:pt x="869904" y="199148"/>
                  <a:pt x="888108" y="194380"/>
                  <a:pt x="905444" y="187012"/>
                </a:cubicBezTo>
                <a:cubicBezTo>
                  <a:pt x="918012" y="181378"/>
                  <a:pt x="924947" y="172710"/>
                  <a:pt x="925381" y="157974"/>
                </a:cubicBezTo>
                <a:cubicBezTo>
                  <a:pt x="926247" y="120268"/>
                  <a:pt x="928414" y="82996"/>
                  <a:pt x="929715" y="45289"/>
                </a:cubicBezTo>
                <a:cubicBezTo>
                  <a:pt x="930581" y="21019"/>
                  <a:pt x="938382" y="10617"/>
                  <a:pt x="961786" y="4116"/>
                </a:cubicBezTo>
                <a:cubicBezTo>
                  <a:pt x="965686" y="3249"/>
                  <a:pt x="969587" y="1949"/>
                  <a:pt x="973488" y="1515"/>
                </a:cubicBezTo>
                <a:cubicBezTo>
                  <a:pt x="984215" y="323"/>
                  <a:pt x="992911" y="-273"/>
                  <a:pt x="1000096" y="120"/>
                </a:cubicBezTo>
                <a:close/>
              </a:path>
            </a:pathLst>
          </a:custGeom>
          <a:solidFill>
            <a:schemeClr val="accent4"/>
          </a:solidFill>
          <a:ln w="5155" cap="flat">
            <a:noFill/>
            <a:prstDash val="solid"/>
            <a:miter/>
          </a:ln>
        </p:spPr>
        <p:txBody>
          <a:bodyPr wrap="square" rtlCol="0" anchor="ctr">
            <a:noAutofit/>
          </a:bodyPr>
          <a:lstStyle/>
          <a:p>
            <a:endParaRPr lang="en-US"/>
          </a:p>
        </p:txBody>
      </p:sp>
      <p:graphicFrame>
        <p:nvGraphicFramePr>
          <p:cNvPr id="46" name="Table 2">
            <a:extLst>
              <a:ext uri="{FF2B5EF4-FFF2-40B4-BE49-F238E27FC236}">
                <a16:creationId xmlns:a16="http://schemas.microsoft.com/office/drawing/2014/main" id="{D98E6D50-C8D7-9944-82DA-5F1F1BC8188A}"/>
              </a:ext>
            </a:extLst>
          </p:cNvPr>
          <p:cNvGraphicFramePr>
            <a:graphicFrameLocks noGrp="1"/>
          </p:cNvGraphicFramePr>
          <p:nvPr>
            <p:extLst>
              <p:ext uri="{D42A27DB-BD31-4B8C-83A1-F6EECF244321}">
                <p14:modId xmlns:p14="http://schemas.microsoft.com/office/powerpoint/2010/main" val="1211149140"/>
              </p:ext>
            </p:extLst>
          </p:nvPr>
        </p:nvGraphicFramePr>
        <p:xfrm>
          <a:off x="7449600" y="2621487"/>
          <a:ext cx="4623132" cy="2768854"/>
        </p:xfrm>
        <a:graphic>
          <a:graphicData uri="http://schemas.openxmlformats.org/drawingml/2006/table">
            <a:tbl>
              <a:tblPr firstRow="1" bandRow="1">
                <a:tableStyleId>{69CF1AB2-1976-4502-BF36-3FF5EA218861}</a:tableStyleId>
              </a:tblPr>
              <a:tblGrid>
                <a:gridCol w="1541044">
                  <a:extLst>
                    <a:ext uri="{9D8B030D-6E8A-4147-A177-3AD203B41FA5}">
                      <a16:colId xmlns:a16="http://schemas.microsoft.com/office/drawing/2014/main" val="20000"/>
                    </a:ext>
                  </a:extLst>
                </a:gridCol>
                <a:gridCol w="1541044">
                  <a:extLst>
                    <a:ext uri="{9D8B030D-6E8A-4147-A177-3AD203B41FA5}">
                      <a16:colId xmlns:a16="http://schemas.microsoft.com/office/drawing/2014/main" val="20002"/>
                    </a:ext>
                  </a:extLst>
                </a:gridCol>
                <a:gridCol w="1541044">
                  <a:extLst>
                    <a:ext uri="{9D8B030D-6E8A-4147-A177-3AD203B41FA5}">
                      <a16:colId xmlns:a16="http://schemas.microsoft.com/office/drawing/2014/main" val="20003"/>
                    </a:ext>
                  </a:extLst>
                </a:gridCol>
              </a:tblGrid>
              <a:tr h="268690">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ko-KR" altLang="en-US" sz="1600" dirty="0">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fr-FR" altLang="ko-KR" sz="1600" dirty="0" err="1">
                          <a:solidFill>
                            <a:schemeClr val="bg1"/>
                          </a:solidFill>
                          <a:latin typeface="+mn-lt"/>
                          <a:cs typeface="Arial" pitchFamily="34" charset="0"/>
                        </a:rPr>
                        <a:t>Number</a:t>
                      </a:r>
                      <a:r>
                        <a:rPr lang="fr-FR" altLang="ko-KR" sz="1600" dirty="0">
                          <a:solidFill>
                            <a:schemeClr val="bg1"/>
                          </a:solidFill>
                          <a:latin typeface="+mn-lt"/>
                          <a:cs typeface="Arial" pitchFamily="34" charset="0"/>
                        </a:rPr>
                        <a:t> of bars</a:t>
                      </a:r>
                      <a:endParaRPr lang="ko-KR" altLang="en-US" sz="1600" dirty="0">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Surface</a:t>
                      </a:r>
                      <a:endParaRPr lang="ko-KR" altLang="en-US" sz="1600" dirty="0">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0">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fr-FR" altLang="ko-KR" sz="1600" b="1" dirty="0">
                          <a:solidFill>
                            <a:schemeClr val="bg1"/>
                          </a:solidFill>
                          <a:latin typeface="+mn-lt"/>
                          <a:cs typeface="Arial" pitchFamily="34" charset="0"/>
                        </a:rPr>
                        <a:t>Squares</a:t>
                      </a:r>
                      <a:endParaRPr lang="ko-KR" altLang="en-US" sz="1600" b="1" dirty="0">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32 bars</a:t>
                      </a:r>
                    </a:p>
                  </a:txBody>
                  <a:tcPr anchor="b">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26.2 m2</a:t>
                      </a:r>
                    </a:p>
                  </a:txBody>
                  <a:tcPr anchor="b">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09860">
                <a:tc vMerge="1">
                  <a:txBody>
                    <a:bodyPr/>
                    <a:lstStyle/>
                    <a:p>
                      <a:pPr marL="0" marR="0" indent="0" algn="l" defTabSz="914400" rtl="0" eaLnBrk="1" fontAlgn="auto" latinLnBrk="1" hangingPunct="1">
                        <a:lnSpc>
                          <a:spcPct val="150000"/>
                        </a:lnSpc>
                        <a:spcBef>
                          <a:spcPts val="0"/>
                        </a:spcBef>
                        <a:spcAft>
                          <a:spcPts val="0"/>
                        </a:spcAft>
                        <a:buClrTx/>
                        <a:buSzTx/>
                        <a:buFontTx/>
                        <a:buNone/>
                        <a:tabLst/>
                        <a:defRPr/>
                      </a:pPr>
                      <a:endParaRPr lang="ko-KR" altLang="en-US" sz="1200" b="0" dirty="0">
                        <a:solidFill>
                          <a:schemeClr val="tx1">
                            <a:lumMod val="65000"/>
                            <a:lumOff val="35000"/>
                          </a:schemeClr>
                        </a:solidFill>
                        <a:latin typeface="Arial" pitchFamily="34" charset="0"/>
                        <a:cs typeface="Arial" pitchFamily="34" charset="0"/>
                      </a:endParaRPr>
                    </a:p>
                  </a:txBody>
                  <a:tcPr anchor="ct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09860">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fr-FR" altLang="ko-KR" sz="1600" b="1" dirty="0">
                          <a:solidFill>
                            <a:schemeClr val="bg1"/>
                          </a:solidFill>
                          <a:latin typeface="+mn-lt"/>
                          <a:cs typeface="Arial" pitchFamily="34" charset="0"/>
                        </a:rPr>
                        <a:t>Triangles</a:t>
                      </a:r>
                      <a:endParaRPr lang="ko-KR" altLang="en-US" sz="1600" b="1" dirty="0">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42 bars</a:t>
                      </a:r>
                    </a:p>
                  </a:txBody>
                  <a:tcPr anchor="b">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22.7 m2  </a:t>
                      </a:r>
                    </a:p>
                  </a:txBody>
                  <a:tcPr anchor="b">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09860">
                <a:tc vMerge="1">
                  <a:txBody>
                    <a:bodyPr/>
                    <a:lstStyle/>
                    <a:p>
                      <a:pPr marL="0" marR="0" indent="0" algn="l" defTabSz="914400" rtl="0" eaLnBrk="1" fontAlgn="auto" latinLnBrk="1" hangingPunct="1">
                        <a:lnSpc>
                          <a:spcPct val="150000"/>
                        </a:lnSpc>
                        <a:spcBef>
                          <a:spcPts val="0"/>
                        </a:spcBef>
                        <a:spcAft>
                          <a:spcPts val="0"/>
                        </a:spcAft>
                        <a:buClrTx/>
                        <a:buSzTx/>
                        <a:buFontTx/>
                        <a:buNone/>
                        <a:tabLst/>
                        <a:defRPr/>
                      </a:pPr>
                      <a:endParaRPr lang="ko-KR" altLang="en-US" sz="1200" b="0" dirty="0">
                        <a:solidFill>
                          <a:schemeClr val="tx1">
                            <a:lumMod val="65000"/>
                            <a:lumOff val="35000"/>
                          </a:schemeClr>
                        </a:solidFill>
                        <a:latin typeface="Arial" pitchFamily="34" charset="0"/>
                        <a:cs typeface="Arial" pitchFamily="34" charset="0"/>
                      </a:endParaRPr>
                    </a:p>
                  </a:txBody>
                  <a:tcPr anchor="ct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209860">
                <a:tc rowSpan="2">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Hexagons</a:t>
                      </a:r>
                      <a:endParaRPr lang="ko-KR" altLang="en-US" sz="1600" dirty="0">
                        <a:solidFill>
                          <a:schemeClr val="bg1"/>
                        </a:solidFill>
                        <a:latin typeface="+mn-lt"/>
                        <a:cs typeface="Arial" pitchFamily="34" charset="0"/>
                      </a:endParaRPr>
                    </a:p>
                  </a:txBody>
                  <a:tcPr anchor="ctr">
                    <a:lnL w="28575" cap="flat" cmpd="sng" algn="ctr">
                      <a:no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36 bars</a:t>
                      </a:r>
                    </a:p>
                  </a:txBody>
                  <a:tcPr anchor="b">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r>
                        <a:rPr lang="en-US" altLang="ko-KR" sz="1200" dirty="0">
                          <a:solidFill>
                            <a:schemeClr val="tx1">
                              <a:lumMod val="75000"/>
                              <a:lumOff val="25000"/>
                            </a:schemeClr>
                          </a:solidFill>
                          <a:latin typeface="+mn-lt"/>
                          <a:cs typeface="Arial" pitchFamily="34" charset="0"/>
                        </a:rPr>
                        <a:t>35.8 m2</a:t>
                      </a:r>
                    </a:p>
                  </a:txBody>
                  <a:tcPr anchor="b">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209860">
                <a:tc vMerge="1">
                  <a:txBody>
                    <a:bodyPr/>
                    <a:lstStyle/>
                    <a:p>
                      <a:pPr marL="0" marR="0" indent="0" algn="l" defTabSz="914400" rtl="0" eaLnBrk="1" fontAlgn="auto" latinLnBrk="1" hangingPunct="1">
                        <a:lnSpc>
                          <a:spcPct val="150000"/>
                        </a:lnSpc>
                        <a:spcBef>
                          <a:spcPts val="0"/>
                        </a:spcBef>
                        <a:spcAft>
                          <a:spcPts val="0"/>
                        </a:spcAft>
                        <a:buClrTx/>
                        <a:buSzTx/>
                        <a:buFontTx/>
                        <a:buNone/>
                        <a:tabLst/>
                        <a:defRPr/>
                      </a:pPr>
                      <a:endParaRPr lang="ko-KR" altLang="en-US" sz="1200" b="0" dirty="0">
                        <a:solidFill>
                          <a:schemeClr val="tx1">
                            <a:lumMod val="65000"/>
                            <a:lumOff val="35000"/>
                          </a:schemeClr>
                        </a:solidFill>
                        <a:latin typeface="Arial" pitchFamily="34" charset="0"/>
                        <a:cs typeface="Arial" pitchFamily="34" charset="0"/>
                      </a:endParaRPr>
                    </a:p>
                  </a:txBody>
                  <a:tcPr anchor="ct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1" hangingPunct="1">
                        <a:lnSpc>
                          <a:spcPct val="150000"/>
                        </a:lnSpc>
                        <a:spcBef>
                          <a:spcPts val="0"/>
                        </a:spcBef>
                        <a:spcAft>
                          <a:spcPts val="0"/>
                        </a:spcAft>
                        <a:buClrTx/>
                        <a:buSzTx/>
                        <a:buFontTx/>
                        <a:buNone/>
                        <a:tabLst/>
                        <a:defRPr/>
                      </a:pPr>
                      <a:endParaRPr lang="ko-KR" altLang="en-US" sz="1200" b="0" dirty="0">
                        <a:solidFill>
                          <a:schemeClr val="tx1">
                            <a:lumMod val="75000"/>
                            <a:lumOff val="25000"/>
                          </a:schemeClr>
                        </a:solidFill>
                        <a:latin typeface="+mn-lt"/>
                        <a:cs typeface="Arial" pitchFamily="34" charset="0"/>
                      </a:endParaRPr>
                    </a:p>
                  </a:txBody>
                  <a:tcPr>
                    <a:lnL w="28575" cap="flat" cmpd="sng" algn="ctr">
                      <a:solidFill>
                        <a:schemeClr val="bg1">
                          <a:lumMod val="85000"/>
                        </a:schemeClr>
                      </a:solidFill>
                      <a:prstDash val="solid"/>
                      <a:round/>
                      <a:headEnd type="none" w="med" len="med"/>
                      <a:tailEnd type="none" w="med" len="med"/>
                    </a:lnL>
                    <a:lnR w="28575" cap="flat" cmpd="sng" algn="ctr">
                      <a:solidFill>
                        <a:schemeClr val="bg1">
                          <a:lumMod val="85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bl>
          </a:graphicData>
        </a:graphic>
      </p:graphicFrame>
      <p:grpSp>
        <p:nvGrpSpPr>
          <p:cNvPr id="47" name="Group 3">
            <a:extLst>
              <a:ext uri="{FF2B5EF4-FFF2-40B4-BE49-F238E27FC236}">
                <a16:creationId xmlns:a16="http://schemas.microsoft.com/office/drawing/2014/main" id="{5B74CF5F-D3BC-F742-8662-19ED4B56F858}"/>
              </a:ext>
            </a:extLst>
          </p:cNvPr>
          <p:cNvGrpSpPr/>
          <p:nvPr/>
        </p:nvGrpSpPr>
        <p:grpSpPr>
          <a:xfrm>
            <a:off x="6286330" y="5515657"/>
            <a:ext cx="5786402" cy="480506"/>
            <a:chOff x="777281" y="5157192"/>
            <a:chExt cx="10320078" cy="1029601"/>
          </a:xfrm>
        </p:grpSpPr>
        <p:sp>
          <p:nvSpPr>
            <p:cNvPr id="48" name="Rounded Rectangle 7">
              <a:extLst>
                <a:ext uri="{FF2B5EF4-FFF2-40B4-BE49-F238E27FC236}">
                  <a16:creationId xmlns:a16="http://schemas.microsoft.com/office/drawing/2014/main" id="{E2955937-8F90-C244-BEFB-B05C0DFBFF68}"/>
                </a:ext>
              </a:extLst>
            </p:cNvPr>
            <p:cNvSpPr/>
            <p:nvPr/>
          </p:nvSpPr>
          <p:spPr>
            <a:xfrm rot="16200000" flipH="1">
              <a:off x="5501831" y="578394"/>
              <a:ext cx="1016729" cy="10174326"/>
            </a:xfrm>
            <a:prstGeom prst="roundRect">
              <a:avLst>
                <a:gd name="adj" fmla="val 2135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9" name="Round Same Side Corner Rectangle 8">
              <a:extLst>
                <a:ext uri="{FF2B5EF4-FFF2-40B4-BE49-F238E27FC236}">
                  <a16:creationId xmlns:a16="http://schemas.microsoft.com/office/drawing/2014/main" id="{13BD2687-0641-4645-A76E-11472D2E728E}"/>
                </a:ext>
              </a:extLst>
            </p:cNvPr>
            <p:cNvSpPr/>
            <p:nvPr/>
          </p:nvSpPr>
          <p:spPr>
            <a:xfrm rot="16200000">
              <a:off x="1296730" y="4637743"/>
              <a:ext cx="1029601" cy="2068499"/>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lumMod val="65000"/>
                  </a:schemeClr>
                </a:solidFill>
                <a:cs typeface="Arial" pitchFamily="34" charset="0"/>
              </a:endParaRPr>
            </a:p>
          </p:txBody>
        </p:sp>
      </p:grpSp>
      <p:sp>
        <p:nvSpPr>
          <p:cNvPr id="54" name="TextBox 6">
            <a:extLst>
              <a:ext uri="{FF2B5EF4-FFF2-40B4-BE49-F238E27FC236}">
                <a16:creationId xmlns:a16="http://schemas.microsoft.com/office/drawing/2014/main" id="{428B365F-AEA8-B84D-895C-4E4F7635421B}"/>
              </a:ext>
            </a:extLst>
          </p:cNvPr>
          <p:cNvSpPr txBox="1"/>
          <p:nvPr/>
        </p:nvSpPr>
        <p:spPr>
          <a:xfrm>
            <a:off x="7428455" y="5510708"/>
            <a:ext cx="426965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form chosen for the study is the hexagon, it allows the maximum surface for a minimum number of bars</a:t>
            </a:r>
          </a:p>
        </p:txBody>
      </p:sp>
      <p:cxnSp>
        <p:nvCxnSpPr>
          <p:cNvPr id="63" name="Connecteur droit 62">
            <a:extLst>
              <a:ext uri="{FF2B5EF4-FFF2-40B4-BE49-F238E27FC236}">
                <a16:creationId xmlns:a16="http://schemas.microsoft.com/office/drawing/2014/main" id="{87FDE551-9F45-2C45-9A61-6B42C736B79F}"/>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891DF96D-1B00-E048-8A92-1359B1A1C6DD}"/>
              </a:ext>
            </a:extLst>
          </p:cNvPr>
          <p:cNvSpPr txBox="1"/>
          <p:nvPr/>
        </p:nvSpPr>
        <p:spPr>
          <a:xfrm>
            <a:off x="11700000" y="6454588"/>
            <a:ext cx="492000" cy="385412"/>
          </a:xfrm>
          <a:prstGeom prst="rect">
            <a:avLst/>
          </a:prstGeom>
          <a:noFill/>
        </p:spPr>
        <p:txBody>
          <a:bodyPr wrap="square" rtlCol="0">
            <a:noAutofit/>
          </a:bodyPr>
          <a:lstStyle/>
          <a:p>
            <a:r>
              <a:rPr lang="fr-FR" dirty="0">
                <a:solidFill>
                  <a:schemeClr val="tx1">
                    <a:lumMod val="75000"/>
                    <a:lumOff val="25000"/>
                  </a:schemeClr>
                </a:solidFill>
              </a:rPr>
              <a:t>8</a:t>
            </a:r>
          </a:p>
        </p:txBody>
      </p:sp>
      <p:sp>
        <p:nvSpPr>
          <p:cNvPr id="23" name="TextBox 107">
            <a:extLst>
              <a:ext uri="{FF2B5EF4-FFF2-40B4-BE49-F238E27FC236}">
                <a16:creationId xmlns:a16="http://schemas.microsoft.com/office/drawing/2014/main" id="{BC1C26EC-4196-4548-8489-385418914FEF}"/>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 Design for truss bars</a:t>
            </a:r>
          </a:p>
        </p:txBody>
      </p:sp>
      <p:sp>
        <p:nvSpPr>
          <p:cNvPr id="24" name="TextBox 107">
            <a:extLst>
              <a:ext uri="{FF2B5EF4-FFF2-40B4-BE49-F238E27FC236}">
                <a16:creationId xmlns:a16="http://schemas.microsoft.com/office/drawing/2014/main" id="{348CE9CC-ED36-764E-97CD-021E4FA15528}"/>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27" name="TextBox 107">
            <a:extLst>
              <a:ext uri="{FF2B5EF4-FFF2-40B4-BE49-F238E27FC236}">
                <a16:creationId xmlns:a16="http://schemas.microsoft.com/office/drawing/2014/main" id="{25B80B27-231A-3A4E-8536-39E9E9EDF6D4}"/>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101928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6" grpId="0"/>
      <p:bldP spid="51" grpId="0" animBg="1"/>
      <p:bldP spid="52" grpId="0" animBg="1"/>
      <p:bldP spid="53" grpId="0" animBg="1"/>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2">
            <a:extLst>
              <a:ext uri="{FF2B5EF4-FFF2-40B4-BE49-F238E27FC236}">
                <a16:creationId xmlns:a16="http://schemas.microsoft.com/office/drawing/2014/main" id="{AE76866C-F20B-144A-AF8E-D8FFB00E629E}"/>
              </a:ext>
            </a:extLst>
          </p:cNvPr>
          <p:cNvGrpSpPr/>
          <p:nvPr/>
        </p:nvGrpSpPr>
        <p:grpSpPr>
          <a:xfrm>
            <a:off x="4729521" y="2213012"/>
            <a:ext cx="6742022" cy="3998370"/>
            <a:chOff x="2771800" y="2419161"/>
            <a:chExt cx="3500774" cy="2022882"/>
          </a:xfrm>
        </p:grpSpPr>
        <p:sp>
          <p:nvSpPr>
            <p:cNvPr id="125" name="Oval 3">
              <a:extLst>
                <a:ext uri="{FF2B5EF4-FFF2-40B4-BE49-F238E27FC236}">
                  <a16:creationId xmlns:a16="http://schemas.microsoft.com/office/drawing/2014/main" id="{212515A2-7CEF-3A40-ABB0-E5AC614C711E}"/>
                </a:ext>
              </a:extLst>
            </p:cNvPr>
            <p:cNvSpPr/>
            <p:nvPr/>
          </p:nvSpPr>
          <p:spPr>
            <a:xfrm>
              <a:off x="2771800" y="2419161"/>
              <a:ext cx="2016224" cy="201622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6" name="Oval 4">
              <a:extLst>
                <a:ext uri="{FF2B5EF4-FFF2-40B4-BE49-F238E27FC236}">
                  <a16:creationId xmlns:a16="http://schemas.microsoft.com/office/drawing/2014/main" id="{5A5FB423-9D4E-AA4F-BAFE-B9F0924D40CF}"/>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34" name="Group 1">
            <a:extLst>
              <a:ext uri="{FF2B5EF4-FFF2-40B4-BE49-F238E27FC236}">
                <a16:creationId xmlns:a16="http://schemas.microsoft.com/office/drawing/2014/main" id="{11938B24-8048-0C4C-8548-4A27AF103DFB}"/>
              </a:ext>
            </a:extLst>
          </p:cNvPr>
          <p:cNvGrpSpPr/>
          <p:nvPr/>
        </p:nvGrpSpPr>
        <p:grpSpPr>
          <a:xfrm>
            <a:off x="-1913" y="1976822"/>
            <a:ext cx="3752642" cy="4272217"/>
            <a:chOff x="0" y="1992982"/>
            <a:chExt cx="3096864" cy="3380234"/>
          </a:xfrm>
        </p:grpSpPr>
        <p:sp>
          <p:nvSpPr>
            <p:cNvPr id="35" name="Rectangle 34">
              <a:extLst>
                <a:ext uri="{FF2B5EF4-FFF2-40B4-BE49-F238E27FC236}">
                  <a16:creationId xmlns:a16="http://schemas.microsoft.com/office/drawing/2014/main" id="{FFA157D8-55A2-3F46-B085-EBD6DE8E8AF1}"/>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6" name="Rectangle 35">
              <a:extLst>
                <a:ext uri="{FF2B5EF4-FFF2-40B4-BE49-F238E27FC236}">
                  <a16:creationId xmlns:a16="http://schemas.microsoft.com/office/drawing/2014/main" id="{543BEA30-9B44-2840-B7CF-B2E090AAE5C5}"/>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pic>
        <p:nvPicPr>
          <p:cNvPr id="111" name="Image 110">
            <a:extLst>
              <a:ext uri="{FF2B5EF4-FFF2-40B4-BE49-F238E27FC236}">
                <a16:creationId xmlns:a16="http://schemas.microsoft.com/office/drawing/2014/main" id="{94F0CDF0-D12A-3047-B24A-A5F1DAD5B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23" y="2050675"/>
            <a:ext cx="3100402" cy="4382249"/>
          </a:xfrm>
          <a:prstGeom prst="rect">
            <a:avLst/>
          </a:prstGeom>
        </p:spPr>
      </p:pic>
      <p:sp>
        <p:nvSpPr>
          <p:cNvPr id="28" name="Text Placeholder 1">
            <a:extLst>
              <a:ext uri="{FF2B5EF4-FFF2-40B4-BE49-F238E27FC236}">
                <a16:creationId xmlns:a16="http://schemas.microsoft.com/office/drawing/2014/main" id="{9733E677-FB64-AB43-A0BA-16C7D3A17100}"/>
              </a:ext>
            </a:extLst>
          </p:cNvPr>
          <p:cNvSpPr txBox="1">
            <a:spLocks/>
          </p:cNvSpPr>
          <p:nvPr/>
        </p:nvSpPr>
        <p:spPr>
          <a:xfrm>
            <a:off x="287700" y="97569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I.2. Grooved bars</a:t>
            </a:r>
          </a:p>
        </p:txBody>
      </p:sp>
      <p:cxnSp>
        <p:nvCxnSpPr>
          <p:cNvPr id="29" name="Connecteur droit 28">
            <a:extLst>
              <a:ext uri="{FF2B5EF4-FFF2-40B4-BE49-F238E27FC236}">
                <a16:creationId xmlns:a16="http://schemas.microsoft.com/office/drawing/2014/main" id="{E3499EE4-3DA4-A448-AA13-3585759F9DC0}"/>
              </a:ext>
            </a:extLst>
          </p:cNvPr>
          <p:cNvCxnSpPr>
            <a:cxnSpLocks/>
          </p:cNvCxnSpPr>
          <p:nvPr/>
        </p:nvCxnSpPr>
        <p:spPr>
          <a:xfrm>
            <a:off x="199500" y="808346"/>
            <a:ext cx="1174959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4498F696-DC3C-3D4A-9410-02D621F2FE89}"/>
              </a:ext>
            </a:extLst>
          </p:cNvPr>
          <p:cNvCxnSpPr>
            <a:cxnSpLocks/>
          </p:cNvCxnSpPr>
          <p:nvPr/>
        </p:nvCxnSpPr>
        <p:spPr>
          <a:xfrm>
            <a:off x="1584308" y="2327563"/>
            <a:ext cx="0" cy="2274585"/>
          </a:xfrm>
          <a:prstGeom prst="straightConnector1">
            <a:avLst/>
          </a:prstGeom>
          <a:ln w="9525" cap="flat" cmpd="sng" algn="ctr">
            <a:solidFill>
              <a:schemeClr val="bg1"/>
            </a:solidFill>
            <a:prstDash val="solid"/>
            <a:round/>
            <a:headEnd type="stealth" w="med" len="lg"/>
            <a:tailEnd type="stealth" w="med" len="lg"/>
          </a:ln>
        </p:spPr>
        <p:style>
          <a:lnRef idx="0">
            <a:scrgbClr r="0" g="0" b="0"/>
          </a:lnRef>
          <a:fillRef idx="0">
            <a:scrgbClr r="0" g="0" b="0"/>
          </a:fillRef>
          <a:effectRef idx="0">
            <a:scrgbClr r="0" g="0" b="0"/>
          </a:effectRef>
          <a:fontRef idx="minor">
            <a:schemeClr val="tx1"/>
          </a:fontRef>
        </p:style>
      </p:cxnSp>
      <p:cxnSp>
        <p:nvCxnSpPr>
          <p:cNvPr id="44" name="Connecteur droit 43">
            <a:extLst>
              <a:ext uri="{FF2B5EF4-FFF2-40B4-BE49-F238E27FC236}">
                <a16:creationId xmlns:a16="http://schemas.microsoft.com/office/drawing/2014/main" id="{04AFFCDC-5935-E54E-AA7F-160B6A5F9A4B}"/>
              </a:ext>
            </a:extLst>
          </p:cNvPr>
          <p:cNvCxnSpPr>
            <a:cxnSpLocks/>
          </p:cNvCxnSpPr>
          <p:nvPr/>
        </p:nvCxnSpPr>
        <p:spPr>
          <a:xfrm>
            <a:off x="1579418" y="2327564"/>
            <a:ext cx="5232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E70B96DD-1C2F-FE4B-A19E-4EB9485BD720}"/>
              </a:ext>
            </a:extLst>
          </p:cNvPr>
          <p:cNvCxnSpPr>
            <a:cxnSpLocks/>
          </p:cNvCxnSpPr>
          <p:nvPr/>
        </p:nvCxnSpPr>
        <p:spPr>
          <a:xfrm>
            <a:off x="1580228" y="4607038"/>
            <a:ext cx="52321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04D32BE9-FDF7-7A49-A47F-CA00EB50F760}"/>
              </a:ext>
            </a:extLst>
          </p:cNvPr>
          <p:cNvCxnSpPr>
            <a:cxnSpLocks/>
          </p:cNvCxnSpPr>
          <p:nvPr/>
        </p:nvCxnSpPr>
        <p:spPr>
          <a:xfrm flipV="1">
            <a:off x="1761968" y="4513322"/>
            <a:ext cx="0" cy="954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9FE5E7A1-31FD-654C-975A-E4043AAC5025}"/>
              </a:ext>
            </a:extLst>
          </p:cNvPr>
          <p:cNvCxnSpPr>
            <a:cxnSpLocks/>
          </p:cNvCxnSpPr>
          <p:nvPr/>
        </p:nvCxnSpPr>
        <p:spPr>
          <a:xfrm flipV="1">
            <a:off x="2095488" y="4519022"/>
            <a:ext cx="0" cy="954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AA71D20-52A2-DE46-86BF-E10F5760A1E3}"/>
              </a:ext>
            </a:extLst>
          </p:cNvPr>
          <p:cNvCxnSpPr>
            <a:cxnSpLocks/>
          </p:cNvCxnSpPr>
          <p:nvPr/>
        </p:nvCxnSpPr>
        <p:spPr>
          <a:xfrm flipV="1">
            <a:off x="1586976" y="4945256"/>
            <a:ext cx="170099" cy="9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6FF5D9B9-9F06-5E45-9A50-8B40261E187A}"/>
              </a:ext>
            </a:extLst>
          </p:cNvPr>
          <p:cNvCxnSpPr>
            <a:cxnSpLocks/>
          </p:cNvCxnSpPr>
          <p:nvPr/>
        </p:nvCxnSpPr>
        <p:spPr>
          <a:xfrm flipV="1">
            <a:off x="1587788" y="5038976"/>
            <a:ext cx="170099" cy="9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2B2301B8-9365-3540-932E-16D7ADD20E3F}"/>
              </a:ext>
            </a:extLst>
          </p:cNvPr>
          <p:cNvCxnSpPr>
            <a:cxnSpLocks/>
          </p:cNvCxnSpPr>
          <p:nvPr/>
        </p:nvCxnSpPr>
        <p:spPr>
          <a:xfrm flipV="1">
            <a:off x="2101224" y="4916730"/>
            <a:ext cx="170099" cy="9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6EBD0150-78DF-7F49-AE47-A20A399C0F39}"/>
              </a:ext>
            </a:extLst>
          </p:cNvPr>
          <p:cNvCxnSpPr>
            <a:cxnSpLocks/>
          </p:cNvCxnSpPr>
          <p:nvPr/>
        </p:nvCxnSpPr>
        <p:spPr>
          <a:xfrm flipV="1">
            <a:off x="2100559" y="5069127"/>
            <a:ext cx="170099" cy="9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necteur droit 63">
            <a:extLst>
              <a:ext uri="{FF2B5EF4-FFF2-40B4-BE49-F238E27FC236}">
                <a16:creationId xmlns:a16="http://schemas.microsoft.com/office/drawing/2014/main" id="{FACB60CE-EEA8-D048-ACF3-DC5000524A48}"/>
              </a:ext>
            </a:extLst>
          </p:cNvPr>
          <p:cNvCxnSpPr>
            <a:cxnSpLocks/>
          </p:cNvCxnSpPr>
          <p:nvPr/>
        </p:nvCxnSpPr>
        <p:spPr>
          <a:xfrm flipV="1">
            <a:off x="2870878" y="4419427"/>
            <a:ext cx="170099" cy="9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Connecteur droit 64">
            <a:extLst>
              <a:ext uri="{FF2B5EF4-FFF2-40B4-BE49-F238E27FC236}">
                <a16:creationId xmlns:a16="http://schemas.microsoft.com/office/drawing/2014/main" id="{EA0287D6-9F1B-124E-9E34-278234ABB910}"/>
              </a:ext>
            </a:extLst>
          </p:cNvPr>
          <p:cNvCxnSpPr>
            <a:cxnSpLocks/>
          </p:cNvCxnSpPr>
          <p:nvPr/>
        </p:nvCxnSpPr>
        <p:spPr>
          <a:xfrm>
            <a:off x="2800380" y="4606054"/>
            <a:ext cx="23993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341F6309-D398-0E4B-97D3-0AB24670B6BF}"/>
              </a:ext>
            </a:extLst>
          </p:cNvPr>
          <p:cNvCxnSpPr>
            <a:cxnSpLocks/>
          </p:cNvCxnSpPr>
          <p:nvPr/>
        </p:nvCxnSpPr>
        <p:spPr>
          <a:xfrm flipH="1" flipV="1">
            <a:off x="2083085" y="4569281"/>
            <a:ext cx="192087" cy="187108"/>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76" name="Connecteur droit avec flèche 75">
            <a:extLst>
              <a:ext uri="{FF2B5EF4-FFF2-40B4-BE49-F238E27FC236}">
                <a16:creationId xmlns:a16="http://schemas.microsoft.com/office/drawing/2014/main" id="{BCF80CF9-ED09-8446-972A-9B11605643A6}"/>
              </a:ext>
            </a:extLst>
          </p:cNvPr>
          <p:cNvCxnSpPr>
            <a:cxnSpLocks/>
          </p:cNvCxnSpPr>
          <p:nvPr/>
        </p:nvCxnSpPr>
        <p:spPr>
          <a:xfrm flipH="1" flipV="1">
            <a:off x="2103456" y="5156877"/>
            <a:ext cx="192087" cy="187108"/>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C9174A63-8EA2-E241-8AF1-D8643E72A501}"/>
              </a:ext>
            </a:extLst>
          </p:cNvPr>
          <p:cNvCxnSpPr>
            <a:cxnSpLocks/>
          </p:cNvCxnSpPr>
          <p:nvPr/>
        </p:nvCxnSpPr>
        <p:spPr>
          <a:xfrm>
            <a:off x="3037462" y="4175935"/>
            <a:ext cx="0" cy="251999"/>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80" name="Connecteur droit avec flèche 79">
            <a:extLst>
              <a:ext uri="{FF2B5EF4-FFF2-40B4-BE49-F238E27FC236}">
                <a16:creationId xmlns:a16="http://schemas.microsoft.com/office/drawing/2014/main" id="{3BDE72E6-39AC-5048-ABFF-C26304D00989}"/>
              </a:ext>
            </a:extLst>
          </p:cNvPr>
          <p:cNvCxnSpPr>
            <a:cxnSpLocks/>
          </p:cNvCxnSpPr>
          <p:nvPr/>
        </p:nvCxnSpPr>
        <p:spPr>
          <a:xfrm flipH="1" flipV="1">
            <a:off x="3039032" y="4600104"/>
            <a:ext cx="0" cy="250617"/>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92045EF7-EB6B-8244-BFD6-3E3D546D8926}"/>
              </a:ext>
            </a:extLst>
          </p:cNvPr>
          <p:cNvCxnSpPr>
            <a:cxnSpLocks/>
          </p:cNvCxnSpPr>
          <p:nvPr/>
        </p:nvCxnSpPr>
        <p:spPr>
          <a:xfrm flipV="1">
            <a:off x="3042352" y="4417423"/>
            <a:ext cx="0" cy="198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3F1AA5F8-479E-554B-A911-6C8BF8B0103F}"/>
              </a:ext>
            </a:extLst>
          </p:cNvPr>
          <p:cNvCxnSpPr>
            <a:cxnSpLocks/>
          </p:cNvCxnSpPr>
          <p:nvPr/>
        </p:nvCxnSpPr>
        <p:spPr>
          <a:xfrm>
            <a:off x="1581580" y="5462432"/>
            <a:ext cx="180000" cy="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E3E19470-10F8-4E40-AFCC-76563178AB27}"/>
              </a:ext>
            </a:extLst>
          </p:cNvPr>
          <p:cNvCxnSpPr>
            <a:cxnSpLocks/>
          </p:cNvCxnSpPr>
          <p:nvPr/>
        </p:nvCxnSpPr>
        <p:spPr>
          <a:xfrm flipH="1">
            <a:off x="2085708" y="5465486"/>
            <a:ext cx="180000" cy="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93" name="Connecteur droit 92">
            <a:extLst>
              <a:ext uri="{FF2B5EF4-FFF2-40B4-BE49-F238E27FC236}">
                <a16:creationId xmlns:a16="http://schemas.microsoft.com/office/drawing/2014/main" id="{8016B8F6-A51D-4348-983B-DA0B29C50AAF}"/>
              </a:ext>
            </a:extLst>
          </p:cNvPr>
          <p:cNvCxnSpPr>
            <a:cxnSpLocks/>
          </p:cNvCxnSpPr>
          <p:nvPr/>
        </p:nvCxnSpPr>
        <p:spPr>
          <a:xfrm>
            <a:off x="1757409" y="5467322"/>
            <a:ext cx="33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ZoneTexte 94">
            <a:extLst>
              <a:ext uri="{FF2B5EF4-FFF2-40B4-BE49-F238E27FC236}">
                <a16:creationId xmlns:a16="http://schemas.microsoft.com/office/drawing/2014/main" id="{ADE4F8DB-D280-6D42-8FA8-9CF97A43F18C}"/>
              </a:ext>
            </a:extLst>
          </p:cNvPr>
          <p:cNvSpPr txBox="1"/>
          <p:nvPr/>
        </p:nvSpPr>
        <p:spPr>
          <a:xfrm rot="16200000">
            <a:off x="1234249" y="3356089"/>
            <a:ext cx="517093" cy="184666"/>
          </a:xfrm>
          <a:prstGeom prst="rect">
            <a:avLst/>
          </a:prstGeom>
          <a:noFill/>
        </p:spPr>
        <p:txBody>
          <a:bodyPr wrap="square" rtlCol="0">
            <a:spAutoFit/>
          </a:bodyPr>
          <a:lstStyle/>
          <a:p>
            <a:r>
              <a:rPr lang="fr-FR" sz="600" dirty="0">
                <a:solidFill>
                  <a:schemeClr val="bg1"/>
                </a:solidFill>
              </a:rPr>
              <a:t>77.00</a:t>
            </a:r>
          </a:p>
        </p:txBody>
      </p:sp>
      <p:sp>
        <p:nvSpPr>
          <p:cNvPr id="96" name="ZoneTexte 95">
            <a:extLst>
              <a:ext uri="{FF2B5EF4-FFF2-40B4-BE49-F238E27FC236}">
                <a16:creationId xmlns:a16="http://schemas.microsoft.com/office/drawing/2014/main" id="{8A4B5143-88D9-B842-A806-E74DDB12F570}"/>
              </a:ext>
            </a:extLst>
          </p:cNvPr>
          <p:cNvSpPr txBox="1"/>
          <p:nvPr/>
        </p:nvSpPr>
        <p:spPr>
          <a:xfrm rot="16200000">
            <a:off x="2730720" y="4325089"/>
            <a:ext cx="517093" cy="184666"/>
          </a:xfrm>
          <a:prstGeom prst="rect">
            <a:avLst/>
          </a:prstGeom>
          <a:noFill/>
        </p:spPr>
        <p:txBody>
          <a:bodyPr wrap="square" rtlCol="0">
            <a:spAutoFit/>
          </a:bodyPr>
          <a:lstStyle/>
          <a:p>
            <a:r>
              <a:rPr lang="fr-FR" sz="600" dirty="0">
                <a:solidFill>
                  <a:schemeClr val="bg1"/>
                </a:solidFill>
              </a:rPr>
              <a:t>6.20</a:t>
            </a:r>
          </a:p>
        </p:txBody>
      </p:sp>
      <p:sp>
        <p:nvSpPr>
          <p:cNvPr id="97" name="ZoneTexte 96">
            <a:extLst>
              <a:ext uri="{FF2B5EF4-FFF2-40B4-BE49-F238E27FC236}">
                <a16:creationId xmlns:a16="http://schemas.microsoft.com/office/drawing/2014/main" id="{4B8C7674-B9C9-274F-B1E3-B90840E7C5DD}"/>
              </a:ext>
            </a:extLst>
          </p:cNvPr>
          <p:cNvSpPr txBox="1"/>
          <p:nvPr/>
        </p:nvSpPr>
        <p:spPr>
          <a:xfrm rot="2636970">
            <a:off x="2080547" y="4643649"/>
            <a:ext cx="517093" cy="184666"/>
          </a:xfrm>
          <a:prstGeom prst="rect">
            <a:avLst/>
          </a:prstGeom>
          <a:noFill/>
        </p:spPr>
        <p:txBody>
          <a:bodyPr wrap="square" rtlCol="0">
            <a:spAutoFit/>
          </a:bodyPr>
          <a:lstStyle/>
          <a:p>
            <a:r>
              <a:rPr lang="fr-FR" sz="600" dirty="0">
                <a:solidFill>
                  <a:schemeClr val="bg1"/>
                </a:solidFill>
              </a:rPr>
              <a:t>R2.90</a:t>
            </a:r>
          </a:p>
        </p:txBody>
      </p:sp>
      <p:cxnSp>
        <p:nvCxnSpPr>
          <p:cNvPr id="98" name="Connecteur droit avec flèche 97">
            <a:extLst>
              <a:ext uri="{FF2B5EF4-FFF2-40B4-BE49-F238E27FC236}">
                <a16:creationId xmlns:a16="http://schemas.microsoft.com/office/drawing/2014/main" id="{0536BC6F-ED30-1F4B-B6B4-DF7F507CCADC}"/>
              </a:ext>
            </a:extLst>
          </p:cNvPr>
          <p:cNvCxnSpPr>
            <a:cxnSpLocks/>
          </p:cNvCxnSpPr>
          <p:nvPr/>
        </p:nvCxnSpPr>
        <p:spPr>
          <a:xfrm>
            <a:off x="1587728" y="4797351"/>
            <a:ext cx="1"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9312F50D-99A1-384D-A225-BFF944250E72}"/>
              </a:ext>
            </a:extLst>
          </p:cNvPr>
          <p:cNvCxnSpPr>
            <a:cxnSpLocks/>
          </p:cNvCxnSpPr>
          <p:nvPr/>
        </p:nvCxnSpPr>
        <p:spPr>
          <a:xfrm flipH="1" flipV="1">
            <a:off x="1586976" y="5034085"/>
            <a:ext cx="0"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01" name="Connecteur droit 100">
            <a:extLst>
              <a:ext uri="{FF2B5EF4-FFF2-40B4-BE49-F238E27FC236}">
                <a16:creationId xmlns:a16="http://schemas.microsoft.com/office/drawing/2014/main" id="{EB600C42-41AD-BF4F-B9AF-D9E34F2A5392}"/>
              </a:ext>
            </a:extLst>
          </p:cNvPr>
          <p:cNvCxnSpPr>
            <a:cxnSpLocks/>
          </p:cNvCxnSpPr>
          <p:nvPr/>
        </p:nvCxnSpPr>
        <p:spPr>
          <a:xfrm flipH="1" flipV="1">
            <a:off x="1593340" y="4945660"/>
            <a:ext cx="0" cy="972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Connecteur droit 103">
            <a:extLst>
              <a:ext uri="{FF2B5EF4-FFF2-40B4-BE49-F238E27FC236}">
                <a16:creationId xmlns:a16="http://schemas.microsoft.com/office/drawing/2014/main" id="{7A3CC5DA-6057-EA49-9313-6BE86A14A2DC}"/>
              </a:ext>
            </a:extLst>
          </p:cNvPr>
          <p:cNvCxnSpPr>
            <a:cxnSpLocks/>
          </p:cNvCxnSpPr>
          <p:nvPr/>
        </p:nvCxnSpPr>
        <p:spPr>
          <a:xfrm flipH="1" flipV="1">
            <a:off x="2268956" y="4907350"/>
            <a:ext cx="0" cy="162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a:extLst>
              <a:ext uri="{FF2B5EF4-FFF2-40B4-BE49-F238E27FC236}">
                <a16:creationId xmlns:a16="http://schemas.microsoft.com/office/drawing/2014/main" id="{2DBC0672-96D2-4047-88F4-2E5A6FFE7916}"/>
              </a:ext>
            </a:extLst>
          </p:cNvPr>
          <p:cNvCxnSpPr>
            <a:cxnSpLocks/>
          </p:cNvCxnSpPr>
          <p:nvPr/>
        </p:nvCxnSpPr>
        <p:spPr>
          <a:xfrm>
            <a:off x="2270351" y="4772607"/>
            <a:ext cx="1"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cxnSp>
        <p:nvCxnSpPr>
          <p:cNvPr id="106" name="Connecteur droit avec flèche 105">
            <a:extLst>
              <a:ext uri="{FF2B5EF4-FFF2-40B4-BE49-F238E27FC236}">
                <a16:creationId xmlns:a16="http://schemas.microsoft.com/office/drawing/2014/main" id="{AB337A44-DB63-3A46-B407-80C4AA39A0C6}"/>
              </a:ext>
            </a:extLst>
          </p:cNvPr>
          <p:cNvCxnSpPr>
            <a:cxnSpLocks/>
          </p:cNvCxnSpPr>
          <p:nvPr/>
        </p:nvCxnSpPr>
        <p:spPr>
          <a:xfrm flipH="1" flipV="1">
            <a:off x="2270996" y="5057720"/>
            <a:ext cx="0" cy="144000"/>
          </a:xfrm>
          <a:prstGeom prst="straightConnector1">
            <a:avLst/>
          </a:prstGeom>
          <a:ln w="6350" cap="flat" cmpd="sng">
            <a:solidFill>
              <a:schemeClr val="bg1"/>
            </a:solidFill>
            <a:miter lim="800000"/>
            <a:headEnd type="none" w="lg" len="med"/>
            <a:tailEnd type="stealth" w="sm" len="lg"/>
          </a:ln>
        </p:spPr>
        <p:style>
          <a:lnRef idx="1">
            <a:schemeClr val="accent1"/>
          </a:lnRef>
          <a:fillRef idx="0">
            <a:schemeClr val="accent1"/>
          </a:fillRef>
          <a:effectRef idx="0">
            <a:schemeClr val="accent1"/>
          </a:effectRef>
          <a:fontRef idx="minor">
            <a:schemeClr val="tx1"/>
          </a:fontRef>
        </p:style>
      </p:cxnSp>
      <p:sp>
        <p:nvSpPr>
          <p:cNvPr id="107" name="ZoneTexte 106">
            <a:extLst>
              <a:ext uri="{FF2B5EF4-FFF2-40B4-BE49-F238E27FC236}">
                <a16:creationId xmlns:a16="http://schemas.microsoft.com/office/drawing/2014/main" id="{E44CDBFE-FD4A-B940-BB73-0373E8DCFE9D}"/>
              </a:ext>
            </a:extLst>
          </p:cNvPr>
          <p:cNvSpPr txBox="1"/>
          <p:nvPr/>
        </p:nvSpPr>
        <p:spPr>
          <a:xfrm rot="16200000">
            <a:off x="2038096" y="4879704"/>
            <a:ext cx="370408" cy="176972"/>
          </a:xfrm>
          <a:prstGeom prst="rect">
            <a:avLst/>
          </a:prstGeom>
          <a:noFill/>
        </p:spPr>
        <p:txBody>
          <a:bodyPr wrap="square" rtlCol="0">
            <a:spAutoFit/>
          </a:bodyPr>
          <a:lstStyle/>
          <a:p>
            <a:r>
              <a:rPr lang="fr-FR" sz="550" dirty="0">
                <a:solidFill>
                  <a:schemeClr val="bg1"/>
                </a:solidFill>
              </a:rPr>
              <a:t>5.20</a:t>
            </a:r>
          </a:p>
        </p:txBody>
      </p:sp>
      <p:sp>
        <p:nvSpPr>
          <p:cNvPr id="108" name="ZoneTexte 107">
            <a:extLst>
              <a:ext uri="{FF2B5EF4-FFF2-40B4-BE49-F238E27FC236}">
                <a16:creationId xmlns:a16="http://schemas.microsoft.com/office/drawing/2014/main" id="{C2E5836D-F9A8-B047-9A9E-967CEA301AB5}"/>
              </a:ext>
            </a:extLst>
          </p:cNvPr>
          <p:cNvSpPr txBox="1"/>
          <p:nvPr/>
        </p:nvSpPr>
        <p:spPr>
          <a:xfrm rot="16200000">
            <a:off x="1353430" y="4877132"/>
            <a:ext cx="370408" cy="176972"/>
          </a:xfrm>
          <a:prstGeom prst="rect">
            <a:avLst/>
          </a:prstGeom>
          <a:noFill/>
        </p:spPr>
        <p:txBody>
          <a:bodyPr wrap="square" rtlCol="0">
            <a:spAutoFit/>
          </a:bodyPr>
          <a:lstStyle/>
          <a:p>
            <a:r>
              <a:rPr lang="fr-FR" sz="550" dirty="0">
                <a:solidFill>
                  <a:schemeClr val="bg1"/>
                </a:solidFill>
              </a:rPr>
              <a:t>3.10</a:t>
            </a:r>
          </a:p>
        </p:txBody>
      </p:sp>
      <p:sp>
        <p:nvSpPr>
          <p:cNvPr id="109" name="ZoneTexte 108">
            <a:extLst>
              <a:ext uri="{FF2B5EF4-FFF2-40B4-BE49-F238E27FC236}">
                <a16:creationId xmlns:a16="http://schemas.microsoft.com/office/drawing/2014/main" id="{725BB6EC-40A9-1D49-810C-8122B8BEFBD8}"/>
              </a:ext>
            </a:extLst>
          </p:cNvPr>
          <p:cNvSpPr txBox="1"/>
          <p:nvPr/>
        </p:nvSpPr>
        <p:spPr>
          <a:xfrm>
            <a:off x="1758304" y="5335491"/>
            <a:ext cx="370408" cy="176972"/>
          </a:xfrm>
          <a:prstGeom prst="rect">
            <a:avLst/>
          </a:prstGeom>
          <a:noFill/>
        </p:spPr>
        <p:txBody>
          <a:bodyPr wrap="square" rtlCol="0">
            <a:spAutoFit/>
          </a:bodyPr>
          <a:lstStyle/>
          <a:p>
            <a:r>
              <a:rPr lang="fr-FR" sz="550" dirty="0">
                <a:solidFill>
                  <a:schemeClr val="bg1"/>
                </a:solidFill>
              </a:rPr>
              <a:t>11.54</a:t>
            </a:r>
          </a:p>
        </p:txBody>
      </p:sp>
      <p:pic>
        <p:nvPicPr>
          <p:cNvPr id="121" name="Image 120">
            <a:extLst>
              <a:ext uri="{FF2B5EF4-FFF2-40B4-BE49-F238E27FC236}">
                <a16:creationId xmlns:a16="http://schemas.microsoft.com/office/drawing/2014/main" id="{CA6C8434-B75D-6540-9711-9356DC525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634" y="2427534"/>
            <a:ext cx="2110951" cy="3582485"/>
          </a:xfrm>
          <a:prstGeom prst="rect">
            <a:avLst/>
          </a:prstGeom>
        </p:spPr>
      </p:pic>
      <p:pic>
        <p:nvPicPr>
          <p:cNvPr id="123" name="Image 122">
            <a:extLst>
              <a:ext uri="{FF2B5EF4-FFF2-40B4-BE49-F238E27FC236}">
                <a16:creationId xmlns:a16="http://schemas.microsoft.com/office/drawing/2014/main" id="{9225CBF5-DD64-B842-95D4-F3BF9EDB7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4042" y="2401583"/>
            <a:ext cx="1874388" cy="3370748"/>
          </a:xfrm>
          <a:prstGeom prst="rect">
            <a:avLst/>
          </a:prstGeom>
        </p:spPr>
      </p:pic>
      <p:sp>
        <p:nvSpPr>
          <p:cNvPr id="127" name="Freeform 70">
            <a:extLst>
              <a:ext uri="{FF2B5EF4-FFF2-40B4-BE49-F238E27FC236}">
                <a16:creationId xmlns:a16="http://schemas.microsoft.com/office/drawing/2014/main" id="{71E8602E-EDA2-204B-8CA5-9FF010C6F008}"/>
              </a:ext>
            </a:extLst>
          </p:cNvPr>
          <p:cNvSpPr/>
          <p:nvPr/>
        </p:nvSpPr>
        <p:spPr>
          <a:xfrm rot="19068172">
            <a:off x="5482972" y="5443034"/>
            <a:ext cx="1081346" cy="293672"/>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128" name="그룹 2">
            <a:extLst>
              <a:ext uri="{FF2B5EF4-FFF2-40B4-BE49-F238E27FC236}">
                <a16:creationId xmlns:a16="http://schemas.microsoft.com/office/drawing/2014/main" id="{F7ACC767-ECE8-DC4D-BCC8-F533AF7CB91B}"/>
              </a:ext>
            </a:extLst>
          </p:cNvPr>
          <p:cNvGrpSpPr/>
          <p:nvPr/>
        </p:nvGrpSpPr>
        <p:grpSpPr>
          <a:xfrm>
            <a:off x="4603435" y="5442123"/>
            <a:ext cx="1363114" cy="1345537"/>
            <a:chOff x="6609996" y="4624904"/>
            <a:chExt cx="911927" cy="911927"/>
          </a:xfrm>
        </p:grpSpPr>
        <p:sp>
          <p:nvSpPr>
            <p:cNvPr id="129" name="Oval 21">
              <a:extLst>
                <a:ext uri="{FF2B5EF4-FFF2-40B4-BE49-F238E27FC236}">
                  <a16:creationId xmlns:a16="http://schemas.microsoft.com/office/drawing/2014/main" id="{1DC16C06-F99A-6546-8A72-4BDECBDB7168}"/>
                </a:ext>
              </a:extLst>
            </p:cNvPr>
            <p:cNvSpPr/>
            <p:nvPr/>
          </p:nvSpPr>
          <p:spPr>
            <a:xfrm>
              <a:off x="6609996" y="4624904"/>
              <a:ext cx="911927" cy="911927"/>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30" name="Oval 22">
              <a:extLst>
                <a:ext uri="{FF2B5EF4-FFF2-40B4-BE49-F238E27FC236}">
                  <a16:creationId xmlns:a16="http://schemas.microsoft.com/office/drawing/2014/main" id="{BF776B65-1437-C146-9CB7-7E7D1CB7DCA2}"/>
                </a:ext>
              </a:extLst>
            </p:cNvPr>
            <p:cNvSpPr/>
            <p:nvPr/>
          </p:nvSpPr>
          <p:spPr>
            <a:xfrm>
              <a:off x="6685990" y="4700898"/>
              <a:ext cx="759939" cy="7599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ko-KR" sz="1200" dirty="0"/>
                <a:t>Grooves to hold the mirror</a:t>
              </a:r>
            </a:p>
          </p:txBody>
        </p:sp>
      </p:grpSp>
      <p:grpSp>
        <p:nvGrpSpPr>
          <p:cNvPr id="131" name="그룹 2">
            <a:extLst>
              <a:ext uri="{FF2B5EF4-FFF2-40B4-BE49-F238E27FC236}">
                <a16:creationId xmlns:a16="http://schemas.microsoft.com/office/drawing/2014/main" id="{DD3E43C7-D09B-E443-B3CB-D638DF139133}"/>
              </a:ext>
            </a:extLst>
          </p:cNvPr>
          <p:cNvGrpSpPr/>
          <p:nvPr/>
        </p:nvGrpSpPr>
        <p:grpSpPr>
          <a:xfrm>
            <a:off x="10432673" y="1677068"/>
            <a:ext cx="1363114" cy="1345537"/>
            <a:chOff x="6609996" y="4624904"/>
            <a:chExt cx="911927" cy="911927"/>
          </a:xfrm>
        </p:grpSpPr>
        <p:sp>
          <p:nvSpPr>
            <p:cNvPr id="132" name="Oval 21">
              <a:extLst>
                <a:ext uri="{FF2B5EF4-FFF2-40B4-BE49-F238E27FC236}">
                  <a16:creationId xmlns:a16="http://schemas.microsoft.com/office/drawing/2014/main" id="{3C7CE38E-BC7A-0748-88F1-8CEC687418CE}"/>
                </a:ext>
              </a:extLst>
            </p:cNvPr>
            <p:cNvSpPr/>
            <p:nvPr/>
          </p:nvSpPr>
          <p:spPr>
            <a:xfrm>
              <a:off x="6609996" y="4624904"/>
              <a:ext cx="911927" cy="911927"/>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33" name="Oval 22">
              <a:extLst>
                <a:ext uri="{FF2B5EF4-FFF2-40B4-BE49-F238E27FC236}">
                  <a16:creationId xmlns:a16="http://schemas.microsoft.com/office/drawing/2014/main" id="{748F1685-4D98-9543-BCF0-76AB16CD75ED}"/>
                </a:ext>
              </a:extLst>
            </p:cNvPr>
            <p:cNvSpPr/>
            <p:nvPr/>
          </p:nvSpPr>
          <p:spPr>
            <a:xfrm>
              <a:off x="6685990" y="4700898"/>
              <a:ext cx="759939" cy="7599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ko-KR" sz="1100" dirty="0"/>
                <a:t>Neodymium magnet</a:t>
              </a:r>
            </a:p>
          </p:txBody>
        </p:sp>
      </p:grpSp>
      <p:sp>
        <p:nvSpPr>
          <p:cNvPr id="137" name="Freeform 70">
            <a:extLst>
              <a:ext uri="{FF2B5EF4-FFF2-40B4-BE49-F238E27FC236}">
                <a16:creationId xmlns:a16="http://schemas.microsoft.com/office/drawing/2014/main" id="{163AF911-07B6-B246-BBC8-9CF165229881}"/>
              </a:ext>
            </a:extLst>
          </p:cNvPr>
          <p:cNvSpPr/>
          <p:nvPr/>
        </p:nvSpPr>
        <p:spPr>
          <a:xfrm rot="19068172">
            <a:off x="9609495" y="2570880"/>
            <a:ext cx="1081346" cy="293672"/>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6" name="ZoneTexte 55">
            <a:extLst>
              <a:ext uri="{FF2B5EF4-FFF2-40B4-BE49-F238E27FC236}">
                <a16:creationId xmlns:a16="http://schemas.microsoft.com/office/drawing/2014/main" id="{102F8BE3-6EE2-DA40-A950-E50A0967D14B}"/>
              </a:ext>
            </a:extLst>
          </p:cNvPr>
          <p:cNvSpPr txBox="1"/>
          <p:nvPr/>
        </p:nvSpPr>
        <p:spPr>
          <a:xfrm>
            <a:off x="11700000" y="6480000"/>
            <a:ext cx="492000" cy="360000"/>
          </a:xfrm>
          <a:prstGeom prst="rect">
            <a:avLst/>
          </a:prstGeom>
          <a:noFill/>
        </p:spPr>
        <p:txBody>
          <a:bodyPr wrap="square" rtlCol="0">
            <a:noAutofit/>
          </a:bodyPr>
          <a:lstStyle/>
          <a:p>
            <a:r>
              <a:rPr lang="fr-FR" dirty="0">
                <a:solidFill>
                  <a:schemeClr val="tx1">
                    <a:lumMod val="75000"/>
                    <a:lumOff val="25000"/>
                  </a:schemeClr>
                </a:solidFill>
              </a:rPr>
              <a:t>9</a:t>
            </a:r>
          </a:p>
        </p:txBody>
      </p:sp>
      <p:sp>
        <p:nvSpPr>
          <p:cNvPr id="57" name="TextBox 107">
            <a:extLst>
              <a:ext uri="{FF2B5EF4-FFF2-40B4-BE49-F238E27FC236}">
                <a16:creationId xmlns:a16="http://schemas.microsoft.com/office/drawing/2014/main" id="{C8287EA0-9569-4742-9F90-3E7B6B19E060}"/>
              </a:ext>
            </a:extLst>
          </p:cNvPr>
          <p:cNvSpPr txBox="1"/>
          <p:nvPr/>
        </p:nvSpPr>
        <p:spPr>
          <a:xfrm>
            <a:off x="1576855" y="190764"/>
            <a:ext cx="1589889" cy="535531"/>
          </a:xfrm>
          <a:prstGeom prst="rect">
            <a:avLst/>
          </a:prstGeom>
          <a:noFill/>
        </p:spPr>
        <p:txBody>
          <a:bodyPr wrap="square" rtlCol="0">
            <a:spAutoFit/>
          </a:bodyPr>
          <a:lstStyle/>
          <a:p>
            <a:pPr algn="ctr">
              <a:lnSpc>
                <a:spcPct val="80000"/>
              </a:lnSpc>
            </a:pPr>
            <a:r>
              <a:rPr lang="en-US" altLang="ko-KR" dirty="0">
                <a:solidFill>
                  <a:schemeClr val="tx2"/>
                </a:solidFill>
                <a:cs typeface="Arial" pitchFamily="34" charset="0"/>
              </a:rPr>
              <a:t>I- Design for truss bars</a:t>
            </a:r>
          </a:p>
        </p:txBody>
      </p:sp>
      <p:sp>
        <p:nvSpPr>
          <p:cNvPr id="66" name="TextBox 107">
            <a:extLst>
              <a:ext uri="{FF2B5EF4-FFF2-40B4-BE49-F238E27FC236}">
                <a16:creationId xmlns:a16="http://schemas.microsoft.com/office/drawing/2014/main" id="{6E6DDE01-7292-814D-B406-357636E4CEE1}"/>
              </a:ext>
            </a:extLst>
          </p:cNvPr>
          <p:cNvSpPr txBox="1"/>
          <p:nvPr/>
        </p:nvSpPr>
        <p:spPr>
          <a:xfrm>
            <a:off x="5388402" y="68795"/>
            <a:ext cx="1589889" cy="757130"/>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RL for motion planning</a:t>
            </a:r>
          </a:p>
        </p:txBody>
      </p:sp>
      <p:sp>
        <p:nvSpPr>
          <p:cNvPr id="67" name="TextBox 107">
            <a:extLst>
              <a:ext uri="{FF2B5EF4-FFF2-40B4-BE49-F238E27FC236}">
                <a16:creationId xmlns:a16="http://schemas.microsoft.com/office/drawing/2014/main" id="{240C0CBE-180E-AE4F-BEAA-F9F129B2E60D}"/>
              </a:ext>
            </a:extLst>
          </p:cNvPr>
          <p:cNvSpPr txBox="1"/>
          <p:nvPr/>
        </p:nvSpPr>
        <p:spPr>
          <a:xfrm>
            <a:off x="9280414" y="130787"/>
            <a:ext cx="1723383" cy="535531"/>
          </a:xfrm>
          <a:prstGeom prst="rect">
            <a:avLst/>
          </a:prstGeom>
          <a:noFill/>
        </p:spPr>
        <p:txBody>
          <a:bodyPr wrap="square" rtlCol="0">
            <a:spAutoFit/>
          </a:bodyPr>
          <a:lstStyle/>
          <a:p>
            <a:pPr algn="ctr">
              <a:lnSpc>
                <a:spcPct val="80000"/>
              </a:lnSpc>
            </a:pPr>
            <a:r>
              <a:rPr lang="en-US" altLang="ko-KR" dirty="0">
                <a:solidFill>
                  <a:schemeClr val="tx2">
                    <a:lumMod val="20000"/>
                    <a:lumOff val="80000"/>
                  </a:schemeClr>
                </a:solidFill>
                <a:cs typeface="Arial" pitchFamily="34" charset="0"/>
              </a:rPr>
              <a:t>II- Experiments results</a:t>
            </a:r>
          </a:p>
        </p:txBody>
      </p:sp>
    </p:spTree>
    <p:extLst>
      <p:ext uri="{BB962C8B-B14F-4D97-AF65-F5344CB8AC3E}">
        <p14:creationId xmlns:p14="http://schemas.microsoft.com/office/powerpoint/2010/main" val="313111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37" grpId="0" animBg="1"/>
    </p:bldLst>
  </p:timing>
</p:sld>
</file>

<file path=ppt/theme/theme1.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umanoid Robot Industry PowerPoint Templates" id="{02EACA4D-1702-9946-8967-B01FF82A1391}" vid="{7143D695-D29D-7D44-85EF-E121223B9372}"/>
    </a:ext>
  </a:extLst>
</a:theme>
</file>

<file path=ppt/theme/theme2.xml><?xml version="1.0" encoding="utf-8"?>
<a:theme xmlns:a="http://schemas.openxmlformats.org/drawingml/2006/main" name="Section Break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umanoid Robot Industry PowerPoint Templates" id="{02EACA4D-1702-9946-8967-B01FF82A1391}" vid="{F8E9B8CB-37F2-9F4E-92A9-BF537DD51D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9503</TotalTime>
  <Words>2314</Words>
  <Application>Microsoft Macintosh PowerPoint</Application>
  <PresentationFormat>Grand écran</PresentationFormat>
  <Paragraphs>679</Paragraphs>
  <Slides>35</Slides>
  <Notes>0</Notes>
  <HiddenSlides>0</HiddenSlides>
  <MMClips>0</MMClips>
  <ScaleCrop>false</ScaleCrop>
  <HeadingPairs>
    <vt:vector size="6" baseType="variant">
      <vt:variant>
        <vt:lpstr>Polices utilisées</vt:lpstr>
      </vt:variant>
      <vt:variant>
        <vt:i4>3</vt:i4>
      </vt:variant>
      <vt:variant>
        <vt:lpstr>Thème</vt:lpstr>
      </vt:variant>
      <vt:variant>
        <vt:i4>2</vt:i4>
      </vt:variant>
      <vt:variant>
        <vt:lpstr>Titres des diapositives</vt:lpstr>
      </vt:variant>
      <vt:variant>
        <vt:i4>35</vt:i4>
      </vt:variant>
    </vt:vector>
  </HeadingPairs>
  <TitlesOfParts>
    <vt:vector size="40" baseType="lpstr">
      <vt:lpstr>Arial</vt:lpstr>
      <vt:lpstr>Calibri</vt:lpstr>
      <vt:lpstr>Cambria Math</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Jorand Gallou</cp:lastModifiedBy>
  <cp:revision>243</cp:revision>
  <cp:lastPrinted>2021-05-18T13:47:50Z</cp:lastPrinted>
  <dcterms:created xsi:type="dcterms:W3CDTF">2020-01-20T05:08:25Z</dcterms:created>
  <dcterms:modified xsi:type="dcterms:W3CDTF">2021-06-11T06:51:25Z</dcterms:modified>
</cp:coreProperties>
</file>